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20" r:id="rId1"/>
  </p:sldMasterIdLst>
  <p:notesMasterIdLst>
    <p:notesMasterId r:id="rId29"/>
  </p:notesMasterIdLst>
  <p:handoutMasterIdLst>
    <p:handoutMasterId r:id="rId30"/>
  </p:handoutMasterIdLst>
  <p:sldIdLst>
    <p:sldId id="388" r:id="rId2"/>
    <p:sldId id="433" r:id="rId3"/>
    <p:sldId id="434" r:id="rId4"/>
    <p:sldId id="443" r:id="rId5"/>
    <p:sldId id="435" r:id="rId6"/>
    <p:sldId id="436" r:id="rId7"/>
    <p:sldId id="437" r:id="rId8"/>
    <p:sldId id="457" r:id="rId9"/>
    <p:sldId id="458" r:id="rId10"/>
    <p:sldId id="438" r:id="rId11"/>
    <p:sldId id="439" r:id="rId12"/>
    <p:sldId id="440" r:id="rId13"/>
    <p:sldId id="441" r:id="rId14"/>
    <p:sldId id="442" r:id="rId15"/>
    <p:sldId id="444" r:id="rId16"/>
    <p:sldId id="446" r:id="rId17"/>
    <p:sldId id="445" r:id="rId18"/>
    <p:sldId id="447" r:id="rId19"/>
    <p:sldId id="448" r:id="rId20"/>
    <p:sldId id="449" r:id="rId21"/>
    <p:sldId id="450" r:id="rId22"/>
    <p:sldId id="451" r:id="rId23"/>
    <p:sldId id="452" r:id="rId24"/>
    <p:sldId id="453" r:id="rId25"/>
    <p:sldId id="454" r:id="rId26"/>
    <p:sldId id="455" r:id="rId27"/>
    <p:sldId id="456" r:id="rId2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61" autoAdjust="0"/>
    <p:restoredTop sz="96239" autoAdjust="0"/>
  </p:normalViewPr>
  <p:slideViewPr>
    <p:cSldViewPr snapToGrid="0" snapToObjects="1">
      <p:cViewPr varScale="1">
        <p:scale>
          <a:sx n="141" d="100"/>
          <a:sy n="141" d="100"/>
        </p:scale>
        <p:origin x="176" y="352"/>
      </p:cViewPr>
      <p:guideLst>
        <p:guide orient="horz" pos="2160"/>
        <p:guide pos="2880"/>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B559CC-7400-2144-8EE6-FBD1BE80E6C9}" type="datetimeFigureOut">
              <a:rPr lang="it-IT" smtClean="0"/>
              <a:t>23/10/24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F794A3-BD55-664D-B2EC-AE7CF1D1DD5F}" type="slidenum">
              <a:rPr lang="it-IT" smtClean="0"/>
              <a:t>‹N›</a:t>
            </a:fld>
            <a:endParaRPr lang="it-IT"/>
          </a:p>
        </p:txBody>
      </p:sp>
    </p:spTree>
    <p:extLst>
      <p:ext uri="{BB962C8B-B14F-4D97-AF65-F5344CB8AC3E}">
        <p14:creationId xmlns:p14="http://schemas.microsoft.com/office/powerpoint/2010/main" val="186036733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924721-BA4A-884F-9E5D-F4062DD68048}" type="datetimeFigureOut">
              <a:rPr lang="it-IT" smtClean="0"/>
              <a:t>23/10/24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1C276E-0572-D142-95E6-7FE0054157BC}" type="slidenum">
              <a:rPr lang="it-IT" smtClean="0"/>
              <a:t>‹N›</a:t>
            </a:fld>
            <a:endParaRPr lang="it-IT"/>
          </a:p>
        </p:txBody>
      </p:sp>
    </p:spTree>
    <p:extLst>
      <p:ext uri="{BB962C8B-B14F-4D97-AF65-F5344CB8AC3E}">
        <p14:creationId xmlns:p14="http://schemas.microsoft.com/office/powerpoint/2010/main" val="1120638315"/>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36F57BB9-0A54-C85C-24DE-32145D87CC9B}"/>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025989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10</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6B9DF59F-0602-CC7B-A673-7CF0371D87B2}"/>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27142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11</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F0B6C6F5-F758-892F-B0C0-BAC18EE78489}"/>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32809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12</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9859E426-B832-EC10-C278-026AAF7E0E37}"/>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9676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13</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3CBF1B0E-A952-459F-E400-A346AF6F5593}"/>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587654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14</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54875C77-ECD6-BD1D-8799-169CAC7DC235}"/>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4260717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15</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CB180D87-FF67-C6D5-65C7-AF3A53594875}"/>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93762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16</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3560DAFA-0FA3-9FA8-2475-4506CB11A619}"/>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83884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17</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AF44D1CB-2E47-73F7-92A8-124BC80F64EA}"/>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4134056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18</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72033038-3607-79D4-6247-2757185BC266}"/>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931457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19</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415F0F85-4193-8425-CD06-E4D95E7BF589}"/>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23675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192B0E35-51A0-CB36-495F-00AA6EF3E9E8}"/>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821168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20</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A658BBDC-BA31-9C95-CF02-C7376F2357CE}"/>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565281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21</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DCF454A5-EB15-F55E-F7FD-79AA598A3889}"/>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161323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22</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7613964D-0415-60EF-3B55-5DE1074371A7}"/>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79632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23</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E4762469-F7DC-7E9B-A785-AD5205B1EA5B}"/>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887187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24</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A120FC58-A41E-4EA3-0C22-BFA796A8F371}"/>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149468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25</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434D86FC-C51A-B0F7-7C69-7C3444AD3F96}"/>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799896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26</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09B17A70-6EA5-F7D7-AD92-61724959CABA}"/>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209367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27</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F6BA8DA1-D3B2-1626-5317-EF8FD0F204EB}"/>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04946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3</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CBD75EA7-8BD8-8F1F-78B9-17461D8AB385}"/>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424338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4</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849183A7-E407-63E1-232F-992C6DCC8915}"/>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91248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5</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829C8796-3A63-5BC8-D193-33E8BA7F3927}"/>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352823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6</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98CAE3D4-E378-AB6A-D1A4-5D0A4484BCA8}"/>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97414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7</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232FEDB4-B00E-FD24-06BD-E5DE3AF6B3E8}"/>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58449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8</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3140A01A-F80F-5571-1DB0-AD073E9C4D3D}"/>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55551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E341B105-591B-4C78-90CB-BB7A02217FDC}" type="slidenum">
              <a:rPr lang="pl-PL" smtClean="0"/>
              <a:pPr>
                <a:defRPr/>
              </a:pPr>
              <a:t>9</a:t>
            </a:fld>
            <a:endParaRPr lang="pl-PL"/>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GB"/>
          </a:p>
        </p:txBody>
      </p:sp>
      <p:sp>
        <p:nvSpPr>
          <p:cNvPr id="2" name="Segnaposto piè di pagina 1">
            <a:extLst>
              <a:ext uri="{FF2B5EF4-FFF2-40B4-BE49-F238E27FC236}">
                <a16:creationId xmlns:a16="http://schemas.microsoft.com/office/drawing/2014/main" id="{9544246F-9AAA-5B13-D7FA-0783FB2EC93B}"/>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437398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1</a:t>
            </a:r>
          </a:p>
        </p:txBody>
      </p:sp>
      <p:sp>
        <p:nvSpPr>
          <p:cNvPr id="6" name="Segnaposto numero diapositiva 5"/>
          <p:cNvSpPr>
            <a:spLocks noGrp="1"/>
          </p:cNvSpPr>
          <p:nvPr>
            <p:ph type="sldNum" sz="quarter" idx="12"/>
          </p:nvPr>
        </p:nvSpPr>
        <p:spPr/>
        <p:txBody>
          <a:bodyPr/>
          <a:lstStyle/>
          <a:p>
            <a:fld id="{AC5B1FEA-406A-7749-A5C3-DDCB5F67A4CE}" type="slidenum">
              <a:rPr lang="en-US" smtClean="0"/>
              <a:pPr/>
              <a:t>‹N›</a:t>
            </a:fld>
            <a:endParaRPr lang="en-US" dirty="0"/>
          </a:p>
        </p:txBody>
      </p:sp>
    </p:spTree>
    <p:extLst>
      <p:ext uri="{BB962C8B-B14F-4D97-AF65-F5344CB8AC3E}">
        <p14:creationId xmlns:p14="http://schemas.microsoft.com/office/powerpoint/2010/main" val="1245195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1</a:t>
            </a:r>
          </a:p>
        </p:txBody>
      </p:sp>
      <p:sp>
        <p:nvSpPr>
          <p:cNvPr id="6" name="Segnaposto numero diapositiva 5"/>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104780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1</a:t>
            </a:r>
          </a:p>
        </p:txBody>
      </p:sp>
      <p:sp>
        <p:nvSpPr>
          <p:cNvPr id="6" name="Segnaposto numero diapositiva 5"/>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1037989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ylko tytuł">
    <p:spTree>
      <p:nvGrpSpPr>
        <p:cNvPr id="1" name=""/>
        <p:cNvGrpSpPr/>
        <p:nvPr/>
      </p:nvGrpSpPr>
      <p:grpSpPr>
        <a:xfrm>
          <a:off x="0" y="0"/>
          <a:ext cx="0" cy="0"/>
          <a:chOff x="0" y="0"/>
          <a:chExt cx="0" cy="0"/>
        </a:xfrm>
      </p:grpSpPr>
      <p:sp>
        <p:nvSpPr>
          <p:cNvPr id="6" name="Tytuł 5"/>
          <p:cNvSpPr>
            <a:spLocks noGrp="1"/>
          </p:cNvSpPr>
          <p:nvPr>
            <p:ph type="title"/>
          </p:nvPr>
        </p:nvSpPr>
        <p:spPr>
          <a:xfrm>
            <a:off x="238539" y="163512"/>
            <a:ext cx="8756236" cy="639570"/>
          </a:xfrm>
        </p:spPr>
        <p:txBody>
          <a:bodyPr/>
          <a:lstStyle>
            <a:lvl1pPr>
              <a:defRPr>
                <a:solidFill>
                  <a:schemeClr val="bg2"/>
                </a:solidFill>
                <a:effectLst/>
              </a:defRPr>
            </a:lvl1pPr>
          </a:lstStyle>
          <a:p>
            <a:r>
              <a:rPr lang="pl-PL" dirty="0"/>
              <a:t>Kliknij, aby edytować styl</a:t>
            </a:r>
          </a:p>
        </p:txBody>
      </p:sp>
    </p:spTree>
    <p:extLst>
      <p:ext uri="{BB962C8B-B14F-4D97-AF65-F5344CB8AC3E}">
        <p14:creationId xmlns:p14="http://schemas.microsoft.com/office/powerpoint/2010/main" val="27241092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1</a:t>
            </a:r>
          </a:p>
        </p:txBody>
      </p:sp>
      <p:sp>
        <p:nvSpPr>
          <p:cNvPr id="6" name="Segnaposto numero diapositiva 5"/>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766561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a:t>Fare clic per modificare stile</a:t>
            </a:r>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a:t>1</a:t>
            </a:r>
          </a:p>
        </p:txBody>
      </p:sp>
      <p:sp>
        <p:nvSpPr>
          <p:cNvPr id="6" name="Segnaposto numero diapositiva 5"/>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83898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a:t>1</a:t>
            </a:r>
          </a:p>
        </p:txBody>
      </p:sp>
      <p:sp>
        <p:nvSpPr>
          <p:cNvPr id="7" name="Segnaposto numero diapositiva 6"/>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429033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stile</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r>
              <a:rPr lang="it-IT"/>
              <a:t>1</a:t>
            </a:r>
          </a:p>
        </p:txBody>
      </p:sp>
      <p:sp>
        <p:nvSpPr>
          <p:cNvPr id="9" name="Segnaposto numero diapositiva 8"/>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165954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r>
              <a:rPr lang="it-IT"/>
              <a:t>1</a:t>
            </a:r>
          </a:p>
        </p:txBody>
      </p:sp>
      <p:sp>
        <p:nvSpPr>
          <p:cNvPr id="5" name="Segnaposto numero diapositiva 4"/>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52418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r>
              <a:rPr lang="it-IT"/>
              <a:t>1</a:t>
            </a:r>
          </a:p>
        </p:txBody>
      </p:sp>
      <p:sp>
        <p:nvSpPr>
          <p:cNvPr id="4" name="Segnaposto numero diapositiva 3"/>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97739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stile</a:t>
            </a:r>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a:t>1</a:t>
            </a:r>
          </a:p>
        </p:txBody>
      </p:sp>
      <p:sp>
        <p:nvSpPr>
          <p:cNvPr id="7" name="Segnaposto numero diapositiva 6"/>
          <p:cNvSpPr>
            <a:spLocks noGrp="1"/>
          </p:cNvSpPr>
          <p:nvPr>
            <p:ph type="sldNum" sz="quarter" idx="12"/>
          </p:nvPr>
        </p:nvSpPr>
        <p:spPr/>
        <p:txBody>
          <a:bodyPr/>
          <a:lstStyle/>
          <a:p>
            <a:fld id="{AC5B1FEA-406A-7749-A5C3-DDCB5F67A4CE}" type="slidenum">
              <a:rPr lang="en-US" smtClean="0"/>
              <a:pPr/>
              <a:t>‹N›</a:t>
            </a:fld>
            <a:endParaRPr lang="en-US"/>
          </a:p>
        </p:txBody>
      </p:sp>
    </p:spTree>
    <p:extLst>
      <p:ext uri="{BB962C8B-B14F-4D97-AF65-F5344CB8AC3E}">
        <p14:creationId xmlns:p14="http://schemas.microsoft.com/office/powerpoint/2010/main" val="91568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stile</a:t>
            </a:r>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a:t>1</a:t>
            </a:r>
          </a:p>
        </p:txBody>
      </p:sp>
      <p:sp>
        <p:nvSpPr>
          <p:cNvPr id="7" name="Segnaposto numero diapositiva 6"/>
          <p:cNvSpPr>
            <a:spLocks noGrp="1"/>
          </p:cNvSpPr>
          <p:nvPr>
            <p:ph type="sldNum" sz="quarter" idx="12"/>
          </p:nvPr>
        </p:nvSpPr>
        <p:spPr/>
        <p:txBody>
          <a:bodyPr/>
          <a:lstStyle/>
          <a:p>
            <a:fld id="{8902E228-B902-D148-B772-FC9952EC912F}" type="slidenum">
              <a:rPr lang="it-IT" smtClean="0"/>
              <a:t>‹N›</a:t>
            </a:fld>
            <a:endParaRPr lang="it-IT"/>
          </a:p>
        </p:txBody>
      </p:sp>
    </p:spTree>
    <p:extLst>
      <p:ext uri="{BB962C8B-B14F-4D97-AF65-F5344CB8AC3E}">
        <p14:creationId xmlns:p14="http://schemas.microsoft.com/office/powerpoint/2010/main" val="103732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it-IT"/>
              <a:t>1</a:t>
            </a: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02E228-B902-D148-B772-FC9952EC912F}" type="slidenum">
              <a:rPr lang="it-IT" smtClean="0"/>
              <a:t>‹N›</a:t>
            </a:fld>
            <a:endParaRPr lang="it-IT"/>
          </a:p>
        </p:txBody>
      </p:sp>
    </p:spTree>
    <p:extLst>
      <p:ext uri="{BB962C8B-B14F-4D97-AF65-F5344CB8AC3E}">
        <p14:creationId xmlns:p14="http://schemas.microsoft.com/office/powerpoint/2010/main" val="134271454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19"/>
          <p:cNvSpPr>
            <a:spLocks noChangeArrowheads="1"/>
          </p:cNvSpPr>
          <p:nvPr/>
        </p:nvSpPr>
        <p:spPr bwMode="auto">
          <a:xfrm>
            <a:off x="4123407" y="302353"/>
            <a:ext cx="4751387" cy="307777"/>
          </a:xfrm>
          <a:prstGeom prst="rect">
            <a:avLst/>
          </a:prstGeom>
          <a:noFill/>
          <a:ln w="9525">
            <a:noFill/>
            <a:miter lim="800000"/>
            <a:headEnd/>
            <a:tailEnd/>
          </a:ln>
        </p:spPr>
        <p:txBody>
          <a:bodyPr wrap="square">
            <a:spAutoFit/>
          </a:bodyPr>
          <a:lstStyle/>
          <a:p>
            <a:pPr algn="r"/>
            <a:r>
              <a:rPr lang="en-GB" sz="1400" dirty="0">
                <a:solidFill>
                  <a:schemeClr val="bg1"/>
                </a:solidFill>
                <a:latin typeface="Verdana" pitchFamily="34" charset="0"/>
              </a:rPr>
              <a:t>Date and place</a:t>
            </a:r>
          </a:p>
        </p:txBody>
      </p:sp>
      <p:pic>
        <p:nvPicPr>
          <p:cNvPr id="4" name="Immagine 3">
            <a:extLst>
              <a:ext uri="{FF2B5EF4-FFF2-40B4-BE49-F238E27FC236}">
                <a16:creationId xmlns:a16="http://schemas.microsoft.com/office/drawing/2014/main" id="{3E71BBF7-D83C-7137-AAF4-4467A123C6A7}"/>
              </a:ext>
            </a:extLst>
          </p:cNvPr>
          <p:cNvPicPr>
            <a:picLocks noChangeAspect="1"/>
          </p:cNvPicPr>
          <p:nvPr/>
        </p:nvPicPr>
        <p:blipFill>
          <a:blip r:embed="rId3"/>
          <a:stretch>
            <a:fillRect/>
          </a:stretch>
        </p:blipFill>
        <p:spPr>
          <a:xfrm>
            <a:off x="0" y="0"/>
            <a:ext cx="1472079" cy="1569675"/>
          </a:xfrm>
          <a:prstGeom prst="rect">
            <a:avLst/>
          </a:prstGeom>
        </p:spPr>
      </p:pic>
      <p:pic>
        <p:nvPicPr>
          <p:cNvPr id="8" name="Immagine 7">
            <a:extLst>
              <a:ext uri="{FF2B5EF4-FFF2-40B4-BE49-F238E27FC236}">
                <a16:creationId xmlns:a16="http://schemas.microsoft.com/office/drawing/2014/main" id="{26FB45B9-AF19-80B5-AECA-9747C23EAD00}"/>
              </a:ext>
            </a:extLst>
          </p:cNvPr>
          <p:cNvPicPr>
            <a:picLocks noChangeAspect="1"/>
          </p:cNvPicPr>
          <p:nvPr/>
        </p:nvPicPr>
        <p:blipFill>
          <a:blip r:embed="rId4"/>
          <a:stretch>
            <a:fillRect/>
          </a:stretch>
        </p:blipFill>
        <p:spPr>
          <a:xfrm>
            <a:off x="2251737" y="63071"/>
            <a:ext cx="2636558" cy="1506604"/>
          </a:xfrm>
          <a:prstGeom prst="rect">
            <a:avLst/>
          </a:prstGeom>
        </p:spPr>
      </p:pic>
      <p:pic>
        <p:nvPicPr>
          <p:cNvPr id="10" name="Immagine 9">
            <a:extLst>
              <a:ext uri="{FF2B5EF4-FFF2-40B4-BE49-F238E27FC236}">
                <a16:creationId xmlns:a16="http://schemas.microsoft.com/office/drawing/2014/main" id="{EAB7EFDC-C349-B91E-4C20-7E377BDA0B56}"/>
              </a:ext>
            </a:extLst>
          </p:cNvPr>
          <p:cNvPicPr>
            <a:picLocks noChangeAspect="1"/>
          </p:cNvPicPr>
          <p:nvPr/>
        </p:nvPicPr>
        <p:blipFill>
          <a:blip r:embed="rId5"/>
          <a:stretch>
            <a:fillRect/>
          </a:stretch>
        </p:blipFill>
        <p:spPr>
          <a:xfrm>
            <a:off x="5667952" y="0"/>
            <a:ext cx="3314684" cy="1647297"/>
          </a:xfrm>
          <a:prstGeom prst="rect">
            <a:avLst/>
          </a:prstGeom>
        </p:spPr>
      </p:pic>
      <p:pic>
        <p:nvPicPr>
          <p:cNvPr id="13" name="Immagine 12">
            <a:extLst>
              <a:ext uri="{FF2B5EF4-FFF2-40B4-BE49-F238E27FC236}">
                <a16:creationId xmlns:a16="http://schemas.microsoft.com/office/drawing/2014/main" id="{52E11867-DF21-36AF-1700-BBD11E003F04}"/>
              </a:ext>
            </a:extLst>
          </p:cNvPr>
          <p:cNvPicPr>
            <a:picLocks noChangeAspect="1"/>
          </p:cNvPicPr>
          <p:nvPr/>
        </p:nvPicPr>
        <p:blipFill>
          <a:blip r:embed="rId6"/>
          <a:stretch>
            <a:fillRect/>
          </a:stretch>
        </p:blipFill>
        <p:spPr>
          <a:xfrm>
            <a:off x="2196306" y="1702374"/>
            <a:ext cx="4751387" cy="1829945"/>
          </a:xfrm>
          <a:prstGeom prst="rect">
            <a:avLst/>
          </a:prstGeom>
        </p:spPr>
      </p:pic>
      <p:sp>
        <p:nvSpPr>
          <p:cNvPr id="14" name="CasellaDiTesto 13">
            <a:extLst>
              <a:ext uri="{FF2B5EF4-FFF2-40B4-BE49-F238E27FC236}">
                <a16:creationId xmlns:a16="http://schemas.microsoft.com/office/drawing/2014/main" id="{8B918E8D-555A-CDEE-395E-FE6784C5D616}"/>
              </a:ext>
            </a:extLst>
          </p:cNvPr>
          <p:cNvSpPr txBox="1"/>
          <p:nvPr/>
        </p:nvSpPr>
        <p:spPr>
          <a:xfrm>
            <a:off x="510987" y="3965605"/>
            <a:ext cx="8122024" cy="2431435"/>
          </a:xfrm>
          <a:prstGeom prst="rect">
            <a:avLst/>
          </a:prstGeom>
          <a:noFill/>
        </p:spPr>
        <p:txBody>
          <a:bodyPr wrap="square" rtlCol="0">
            <a:spAutoFit/>
          </a:bodyPr>
          <a:lstStyle/>
          <a:p>
            <a:pPr algn="ctr"/>
            <a:r>
              <a:rPr lang="it-IT" sz="4400" b="1" dirty="0">
                <a:solidFill>
                  <a:srgbClr val="FF0000"/>
                </a:solidFill>
                <a:latin typeface="American Typewriter Condensed" panose="02090606020004020304" pitchFamily="18" charset="77"/>
              </a:rPr>
              <a:t>Misticismo e dialettica nel pensiero </a:t>
            </a:r>
          </a:p>
          <a:p>
            <a:pPr algn="ctr"/>
            <a:r>
              <a:rPr lang="it-IT" sz="4400" b="1" dirty="0">
                <a:solidFill>
                  <a:srgbClr val="FF0000"/>
                </a:solidFill>
                <a:latin typeface="American Typewriter Condensed" panose="02090606020004020304" pitchFamily="18" charset="77"/>
              </a:rPr>
              <a:t>di Galvano della Volpe</a:t>
            </a:r>
          </a:p>
          <a:p>
            <a:pPr algn="ctr"/>
            <a:endParaRPr lang="it-IT" sz="3600" dirty="0"/>
          </a:p>
          <a:p>
            <a:pPr algn="ctr"/>
            <a:r>
              <a:rPr lang="it-IT" sz="2800" dirty="0">
                <a:solidFill>
                  <a:srgbClr val="FF0000"/>
                </a:solidFill>
                <a:latin typeface="American Typewriter Condensed" panose="02090606020004020304" pitchFamily="18" charset="77"/>
              </a:rPr>
              <a:t>Francesco Coniglione</a:t>
            </a:r>
          </a:p>
        </p:txBody>
      </p:sp>
    </p:spTree>
    <p:extLst>
      <p:ext uri="{BB962C8B-B14F-4D97-AF65-F5344CB8AC3E}">
        <p14:creationId xmlns:p14="http://schemas.microsoft.com/office/powerpoint/2010/main" val="10787410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61767" y="114031"/>
            <a:ext cx="5540188" cy="954107"/>
          </a:xfrm>
          <a:prstGeom prst="rect">
            <a:avLst/>
          </a:prstGeom>
          <a:noFill/>
        </p:spPr>
        <p:txBody>
          <a:bodyPr wrap="square">
            <a:spAutoFit/>
          </a:bodyPr>
          <a:lstStyle/>
          <a:p>
            <a:pPr algn="r"/>
            <a:r>
              <a:rPr lang="it-IT" sz="2800" b="1" i="0" dirty="0">
                <a:solidFill>
                  <a:srgbClr val="FF0000"/>
                </a:solidFill>
                <a:effectLst/>
              </a:rPr>
              <a:t>Un passo capitale di Hegel per intendere il suo misticismo</a:t>
            </a:r>
            <a:endParaRPr lang="it-IT" sz="2800" b="1" dirty="0">
              <a:solidFill>
                <a:srgbClr val="FF0000"/>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349624" y="1419434"/>
            <a:ext cx="8552331" cy="5324535"/>
          </a:xfrm>
          <a:prstGeom prst="rect">
            <a:avLst/>
          </a:prstGeom>
          <a:noFill/>
        </p:spPr>
        <p:txBody>
          <a:bodyPr wrap="square">
            <a:spAutoFit/>
          </a:bodyPr>
          <a:lstStyle/>
          <a:p>
            <a:r>
              <a:rPr lang="it-IT" sz="2000" dirty="0"/>
              <a:t>«Se l’uomo ha una sua propria volontà, egli sta con Dio in un rapporto tutt’altro che passivo: non si dànno due volontà indipendenti, due sostanze; </a:t>
            </a:r>
            <a:r>
              <a:rPr lang="it-IT" sz="2000" b="1" dirty="0"/>
              <a:t>Dio e uomo devono dunque essere uno</a:t>
            </a:r>
            <a:r>
              <a:rPr lang="it-IT" sz="2000" dirty="0"/>
              <a:t>. Ma l'uomo è il figlio e Dio è il padre: </a:t>
            </a:r>
            <a:r>
              <a:rPr lang="it-IT" sz="2000" b="1" dirty="0"/>
              <a:t>l'uomo non è indipendente e non ha consistenza in se stesso</a:t>
            </a:r>
            <a:r>
              <a:rPr lang="it-IT" sz="2000" dirty="0"/>
              <a:t>: egli è solo in quanto si pone dinanzi a Dio, in quanto è una sua modificazione, in quanto cioè il padre è in lui. […] </a:t>
            </a:r>
            <a:r>
              <a:rPr lang="it-IT" sz="2000" b="1" dirty="0"/>
              <a:t>Questa fede </a:t>
            </a:r>
            <a:r>
              <a:rPr lang="it-IT" sz="2000" dirty="0"/>
              <a:t>è immediatamente opposta all’oggettività della passività, e </a:t>
            </a:r>
            <a:r>
              <a:rPr lang="it-IT" sz="2000" b="1" dirty="0"/>
              <a:t>si distingue dalla</a:t>
            </a:r>
            <a:r>
              <a:rPr lang="it-IT" sz="2000" dirty="0"/>
              <a:t> </a:t>
            </a:r>
            <a:r>
              <a:rPr lang="it-IT" sz="2000" b="1" dirty="0"/>
              <a:t>passività dei sognatori </a:t>
            </a:r>
            <a:r>
              <a:rPr lang="it-IT" sz="2000" dirty="0"/>
              <a:t>che vogliono produrre e sperimentare in sé un abitare di Dio e di Cristo, pur distinguendo se stessi da questo essere che li governa, ed essendo così ancora una volta i dominati da un oggetto; […] Fare di Gesù un semplice maestro degli uomini significa porre la divinità fuori del mondo, fuori della natura e dell’uomo. Gesù si disse il Messia: un figlio dell’uomo: né altro poteva essere; solo la mancanza di fede nella natura poteva aspettare un altro, un soprannaturale: </a:t>
            </a:r>
            <a:r>
              <a:rPr lang="it-IT" sz="2000" b="1" dirty="0"/>
              <a:t>il soprannaturale è infatti sempre relativo ad un </a:t>
            </a:r>
            <a:r>
              <a:rPr lang="it-IT" sz="2000" b="1" dirty="0" err="1"/>
              <a:t>sottonaturale</a:t>
            </a:r>
            <a:r>
              <a:rPr lang="it-IT" sz="2000" b="1" dirty="0"/>
              <a:t>, poiché si deve sempre dare l’intero, anche se separato</a:t>
            </a:r>
            <a:r>
              <a:rPr lang="it-IT" sz="2000" dirty="0"/>
              <a:t>. Dio è l’amore e l’amore è Dio: non c’è altra divinità che l’amore; solo ciò che non è divino, solo ciò che non ama deve avere la sua divinità nell’idea fuori di sé.» (</a:t>
            </a:r>
            <a:r>
              <a:rPr lang="it-IT" sz="2000" i="1" dirty="0" err="1"/>
              <a:t>Grundkonzept</a:t>
            </a:r>
            <a:r>
              <a:rPr lang="it-IT" sz="2000" dirty="0"/>
              <a:t>, trad. </a:t>
            </a:r>
            <a:r>
              <a:rPr lang="it-IT" sz="2000" dirty="0" err="1"/>
              <a:t>it</a:t>
            </a:r>
            <a:r>
              <a:rPr lang="it-IT" sz="2000" dirty="0"/>
              <a:t>. p. 572)</a:t>
            </a:r>
          </a:p>
        </p:txBody>
      </p:sp>
      <p:sp>
        <p:nvSpPr>
          <p:cNvPr id="4" name="CasellaDiTesto 3">
            <a:extLst>
              <a:ext uri="{FF2B5EF4-FFF2-40B4-BE49-F238E27FC236}">
                <a16:creationId xmlns:a16="http://schemas.microsoft.com/office/drawing/2014/main" id="{F62D08FB-DF42-E7C6-B72D-4DA7778C25C8}"/>
              </a:ext>
            </a:extLst>
          </p:cNvPr>
          <p:cNvSpPr txBox="1"/>
          <p:nvPr/>
        </p:nvSpPr>
        <p:spPr>
          <a:xfrm rot="20474385">
            <a:off x="1824376" y="479338"/>
            <a:ext cx="2099357" cy="461665"/>
          </a:xfrm>
          <a:prstGeom prst="rect">
            <a:avLst/>
          </a:prstGeom>
          <a:noFill/>
        </p:spPr>
        <p:txBody>
          <a:bodyPr wrap="none" rtlCol="0">
            <a:spAutoFit/>
          </a:bodyPr>
          <a:lstStyle/>
          <a:p>
            <a:r>
              <a:rPr lang="it-IT" sz="2400" dirty="0">
                <a:solidFill>
                  <a:srgbClr val="FF0000"/>
                </a:solidFill>
                <a:latin typeface="Marker Felt Thin" panose="02000400000000000000" pitchFamily="2" charset="77"/>
              </a:rPr>
              <a:t>Leggiamo Hegel</a:t>
            </a:r>
          </a:p>
        </p:txBody>
      </p:sp>
      <p:pic>
        <p:nvPicPr>
          <p:cNvPr id="9" name="Immagine 8">
            <a:extLst>
              <a:ext uri="{FF2B5EF4-FFF2-40B4-BE49-F238E27FC236}">
                <a16:creationId xmlns:a16="http://schemas.microsoft.com/office/drawing/2014/main" id="{670C5476-AB20-C84A-72DD-ECF447268975}"/>
              </a:ext>
            </a:extLst>
          </p:cNvPr>
          <p:cNvPicPr>
            <a:picLocks noChangeAspect="1"/>
          </p:cNvPicPr>
          <p:nvPr/>
        </p:nvPicPr>
        <p:blipFill>
          <a:blip r:embed="rId3"/>
          <a:stretch>
            <a:fillRect/>
          </a:stretch>
        </p:blipFill>
        <p:spPr>
          <a:xfrm>
            <a:off x="143440" y="0"/>
            <a:ext cx="1543656" cy="1543656"/>
          </a:xfrm>
          <a:prstGeom prst="rect">
            <a:avLst/>
          </a:prstGeom>
        </p:spPr>
      </p:pic>
      <p:sp>
        <p:nvSpPr>
          <p:cNvPr id="3" name="CasellaDiTesto 2">
            <a:extLst>
              <a:ext uri="{FF2B5EF4-FFF2-40B4-BE49-F238E27FC236}">
                <a16:creationId xmlns:a16="http://schemas.microsoft.com/office/drawing/2014/main" id="{EF7C3684-D02F-38E5-4EBA-F084E6099A6C}"/>
              </a:ext>
            </a:extLst>
          </p:cNvPr>
          <p:cNvSpPr txBox="1"/>
          <p:nvPr/>
        </p:nvSpPr>
        <p:spPr>
          <a:xfrm>
            <a:off x="8880786" y="6581001"/>
            <a:ext cx="341760" cy="276999"/>
          </a:xfrm>
          <a:prstGeom prst="rect">
            <a:avLst/>
          </a:prstGeom>
          <a:noFill/>
        </p:spPr>
        <p:txBody>
          <a:bodyPr wrap="none" rtlCol="0">
            <a:spAutoFit/>
          </a:bodyPr>
          <a:lstStyle/>
          <a:p>
            <a:r>
              <a:rPr lang="it-IT" sz="1200" dirty="0"/>
              <a:t>10</a:t>
            </a:r>
          </a:p>
        </p:txBody>
      </p:sp>
    </p:spTree>
    <p:extLst>
      <p:ext uri="{BB962C8B-B14F-4D97-AF65-F5344CB8AC3E}">
        <p14:creationId xmlns:p14="http://schemas.microsoft.com/office/powerpoint/2010/main" val="51836341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61767" y="114031"/>
            <a:ext cx="5540188" cy="954107"/>
          </a:xfrm>
          <a:prstGeom prst="rect">
            <a:avLst/>
          </a:prstGeom>
          <a:noFill/>
        </p:spPr>
        <p:txBody>
          <a:bodyPr wrap="square">
            <a:spAutoFit/>
          </a:bodyPr>
          <a:lstStyle/>
          <a:p>
            <a:pPr algn="r"/>
            <a:r>
              <a:rPr lang="it-IT" sz="2800" b="1" i="0" dirty="0">
                <a:solidFill>
                  <a:srgbClr val="FF0000"/>
                </a:solidFill>
                <a:effectLst/>
              </a:rPr>
              <a:t>L’unità mistica come articolazione di </a:t>
            </a:r>
            <a:r>
              <a:rPr lang="it-IT" sz="2800" b="1" dirty="0">
                <a:solidFill>
                  <a:srgbClr val="FF0000"/>
                </a:solidFill>
              </a:rPr>
              <a:t>parti e non come indistinzione</a:t>
            </a: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349624" y="1111658"/>
            <a:ext cx="8552331" cy="5632311"/>
          </a:xfrm>
          <a:prstGeom prst="rect">
            <a:avLst/>
          </a:prstGeom>
          <a:noFill/>
        </p:spPr>
        <p:txBody>
          <a:bodyPr wrap="square">
            <a:spAutoFit/>
          </a:bodyPr>
          <a:lstStyle/>
          <a:p>
            <a:r>
              <a:rPr lang="it-IT" sz="2400" dirty="0"/>
              <a:t>«L’unità mistica […] non è affatto negativa, ma ha invece un significato eminentemente </a:t>
            </a:r>
            <a:r>
              <a:rPr lang="it-IT" sz="2400" b="1" dirty="0"/>
              <a:t>positivo</a:t>
            </a:r>
            <a:r>
              <a:rPr lang="it-IT" sz="2400" dirty="0"/>
              <a:t> e </a:t>
            </a:r>
            <a:r>
              <a:rPr lang="it-IT" sz="2400" b="1" dirty="0"/>
              <a:t>il misticismo hegeliano si differenzia e distacca dal misticismo tradizionale</a:t>
            </a:r>
            <a:r>
              <a:rPr lang="it-IT" sz="2400" dirty="0"/>
              <a:t>. Il risultato della sua speculazione non è […] il “</a:t>
            </a:r>
            <a:r>
              <a:rPr lang="it-IT" sz="2400" dirty="0" err="1"/>
              <a:t>neti</a:t>
            </a:r>
            <a:r>
              <a:rPr lang="it-IT" sz="2400" dirty="0"/>
              <a:t>, </a:t>
            </a:r>
            <a:r>
              <a:rPr lang="it-IT" sz="2400" dirty="0" err="1"/>
              <a:t>neti</a:t>
            </a:r>
            <a:r>
              <a:rPr lang="it-IT" sz="2400" dirty="0"/>
              <a:t>” delle </a:t>
            </a:r>
            <a:r>
              <a:rPr lang="it-IT" sz="2400" dirty="0" err="1"/>
              <a:t>Upanischad</a:t>
            </a:r>
            <a:r>
              <a:rPr lang="it-IT" sz="2400" dirty="0"/>
              <a:t>, né il “nescio, nescio” di Bernardo di Cluny, ma un </a:t>
            </a:r>
            <a:r>
              <a:rPr lang="it-IT" sz="2400" b="1" dirty="0"/>
              <a:t>complesso concreto di vita etico-religiosa che è articolandosi [sic] nelle sue parti</a:t>
            </a:r>
            <a:r>
              <a:rPr lang="it-IT" sz="2400" dirty="0"/>
              <a:t>. La negazione del finito, del particolare, la negazione del mutamento, insomma, che è propria di ogni mistica, che lascia sussistere il puro uno immutabile, manca qui assolutamente. La categoria fondamentale è sempre la “vita”, concepita come immedesimazione di universale e particolare e però rapporto attuale delle parti al tutto. […] [è] impresa disperata, ma di capitale importanza […] trovare nell’intuizione mistico-estetica quell’</a:t>
            </a:r>
            <a:r>
              <a:rPr lang="it-IT" sz="2400" b="1" dirty="0"/>
              <a:t>unità piena e concreta</a:t>
            </a:r>
            <a:r>
              <a:rPr lang="it-IT" sz="2400" dirty="0"/>
              <a:t>, cui egli aspira dal profondo già in questi anni giovanili.»</a:t>
            </a:r>
          </a:p>
        </p:txBody>
      </p:sp>
      <p:sp>
        <p:nvSpPr>
          <p:cNvPr id="3" name="CasellaDiTesto 2">
            <a:extLst>
              <a:ext uri="{FF2B5EF4-FFF2-40B4-BE49-F238E27FC236}">
                <a16:creationId xmlns:a16="http://schemas.microsoft.com/office/drawing/2014/main" id="{A2202AEA-7938-A957-503A-66E6491062EE}"/>
              </a:ext>
            </a:extLst>
          </p:cNvPr>
          <p:cNvSpPr txBox="1"/>
          <p:nvPr/>
        </p:nvSpPr>
        <p:spPr>
          <a:xfrm>
            <a:off x="8808362" y="6581001"/>
            <a:ext cx="341760" cy="276999"/>
          </a:xfrm>
          <a:prstGeom prst="rect">
            <a:avLst/>
          </a:prstGeom>
          <a:noFill/>
        </p:spPr>
        <p:txBody>
          <a:bodyPr wrap="none" rtlCol="0">
            <a:spAutoFit/>
          </a:bodyPr>
          <a:lstStyle/>
          <a:p>
            <a:r>
              <a:rPr lang="it-IT" sz="1200" dirty="0"/>
              <a:t>11</a:t>
            </a:r>
          </a:p>
        </p:txBody>
      </p:sp>
    </p:spTree>
    <p:extLst>
      <p:ext uri="{BB962C8B-B14F-4D97-AF65-F5344CB8AC3E}">
        <p14:creationId xmlns:p14="http://schemas.microsoft.com/office/powerpoint/2010/main" val="15643991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61767" y="114031"/>
            <a:ext cx="5540188" cy="954107"/>
          </a:xfrm>
          <a:prstGeom prst="rect">
            <a:avLst/>
          </a:prstGeom>
          <a:noFill/>
        </p:spPr>
        <p:txBody>
          <a:bodyPr wrap="square">
            <a:spAutoFit/>
          </a:bodyPr>
          <a:lstStyle/>
          <a:p>
            <a:pPr algn="r"/>
            <a:r>
              <a:rPr lang="it-IT" sz="2800" b="1" i="0" dirty="0">
                <a:solidFill>
                  <a:srgbClr val="FF0000"/>
                </a:solidFill>
                <a:effectLst/>
              </a:rPr>
              <a:t>Dall’amore allo spirito e l’esigenza della ‘riflessione’</a:t>
            </a:r>
            <a:endParaRPr lang="it-IT" sz="2800" b="1" dirty="0">
              <a:solidFill>
                <a:srgbClr val="FF0000"/>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295833" y="1335229"/>
            <a:ext cx="8552331" cy="3170099"/>
          </a:xfrm>
          <a:prstGeom prst="rect">
            <a:avLst/>
          </a:prstGeom>
          <a:noFill/>
        </p:spPr>
        <p:txBody>
          <a:bodyPr wrap="square">
            <a:spAutoFit/>
          </a:bodyPr>
          <a:lstStyle/>
          <a:p>
            <a:r>
              <a:rPr lang="it-IT" sz="2000" dirty="0"/>
              <a:t>«[…] la “vita infinita” si può anche chiamare “</a:t>
            </a:r>
            <a:r>
              <a:rPr lang="it-IT" sz="2000" b="1" dirty="0"/>
              <a:t>spirito</a:t>
            </a:r>
            <a:r>
              <a:rPr lang="it-IT" sz="2000" dirty="0"/>
              <a:t>”, in antitesi alla molteplicità astratta; poiché </a:t>
            </a:r>
            <a:r>
              <a:rPr lang="it-IT" sz="2000" b="1" dirty="0"/>
              <a:t>lo “spirito” […] è la vivente unione […] del molteplice</a:t>
            </a:r>
            <a:r>
              <a:rPr lang="it-IT" sz="2000" dirty="0"/>
              <a:t>, in antitesi al medesimo inteso da solo, come sua propria forma, non già in antitesi a un molteplice distinto da esso […] </a:t>
            </a:r>
            <a:r>
              <a:rPr lang="it-IT" sz="2000" b="1" dirty="0"/>
              <a:t>Lo spirito è, dunque, “la legge vivificante […] insita nel molteplice</a:t>
            </a:r>
            <a:r>
              <a:rPr lang="it-IT" sz="2000" dirty="0"/>
              <a:t>, che ne è cosi vivificato” […]. Si può affermare con sicurezza che il concetto cardinale della speculazione hegeliana compare per la prima volta espresso con un consapevole significato specifico, già tecnico, proprio in queste pagine ed è da tenere presente che lo H. fin da ora determina — come ha osservato il Dilthey — l’essenza dello “spirito” mediante la categoria della totalità.»</a:t>
            </a:r>
          </a:p>
        </p:txBody>
      </p:sp>
      <p:sp>
        <p:nvSpPr>
          <p:cNvPr id="3" name="CasellaDiTesto 2">
            <a:extLst>
              <a:ext uri="{FF2B5EF4-FFF2-40B4-BE49-F238E27FC236}">
                <a16:creationId xmlns:a16="http://schemas.microsoft.com/office/drawing/2014/main" id="{53ED151C-8EF5-7986-DE1E-6884C184CDF1}"/>
              </a:ext>
            </a:extLst>
          </p:cNvPr>
          <p:cNvSpPr txBox="1"/>
          <p:nvPr/>
        </p:nvSpPr>
        <p:spPr>
          <a:xfrm>
            <a:off x="295833" y="4772419"/>
            <a:ext cx="8552331" cy="1631216"/>
          </a:xfrm>
          <a:prstGeom prst="rect">
            <a:avLst/>
          </a:prstGeom>
          <a:noFill/>
        </p:spPr>
        <p:txBody>
          <a:bodyPr wrap="square">
            <a:spAutoFit/>
          </a:bodyPr>
          <a:lstStyle/>
          <a:p>
            <a:r>
              <a:rPr lang="it-IT" sz="2000" i="0" dirty="0">
                <a:effectLst/>
              </a:rPr>
              <a:t>«[l]a </a:t>
            </a:r>
            <a:r>
              <a:rPr lang="it-IT" sz="2000" b="1" i="0" dirty="0">
                <a:effectLst/>
              </a:rPr>
              <a:t>riflessione</a:t>
            </a:r>
            <a:r>
              <a:rPr lang="it-IT" sz="2000" i="0" dirty="0">
                <a:effectLst/>
              </a:rPr>
              <a:t> […] deve intervenire sul sentimento religioso non per distruggerlo, ma per prendere coscienza della mera </a:t>
            </a:r>
            <a:r>
              <a:rPr lang="it-IT" sz="2000" i="1" dirty="0"/>
              <a:t>subiettività</a:t>
            </a:r>
            <a:r>
              <a:rPr lang="it-IT" sz="2000" i="0" dirty="0">
                <a:effectLst/>
              </a:rPr>
              <a:t> di esso e </a:t>
            </a:r>
            <a:r>
              <a:rPr lang="it-IT" sz="2000" i="1" dirty="0"/>
              <a:t>integrarlo</a:t>
            </a:r>
            <a:r>
              <a:rPr lang="it-IT" sz="2000" i="0" dirty="0">
                <a:effectLst/>
              </a:rPr>
              <a:t>: cioè fissare oggettivamente l’essenziale di esso in concetti, ed evitare così la dispersione del sentimento religioso nella molteplicità dei singoli sentimenti, dei singoli soggetti […].»</a:t>
            </a:r>
            <a:endParaRPr lang="it-IT" sz="2000" dirty="0"/>
          </a:p>
        </p:txBody>
      </p:sp>
      <p:sp>
        <p:nvSpPr>
          <p:cNvPr id="4" name="CasellaDiTesto 3">
            <a:extLst>
              <a:ext uri="{FF2B5EF4-FFF2-40B4-BE49-F238E27FC236}">
                <a16:creationId xmlns:a16="http://schemas.microsoft.com/office/drawing/2014/main" id="{C289BB80-57B7-AECD-2D9A-1FCD0A05DDBE}"/>
              </a:ext>
            </a:extLst>
          </p:cNvPr>
          <p:cNvSpPr txBox="1"/>
          <p:nvPr/>
        </p:nvSpPr>
        <p:spPr>
          <a:xfrm>
            <a:off x="8808362" y="6581001"/>
            <a:ext cx="341760" cy="276999"/>
          </a:xfrm>
          <a:prstGeom prst="rect">
            <a:avLst/>
          </a:prstGeom>
          <a:noFill/>
        </p:spPr>
        <p:txBody>
          <a:bodyPr wrap="none" rtlCol="0">
            <a:spAutoFit/>
          </a:bodyPr>
          <a:lstStyle/>
          <a:p>
            <a:r>
              <a:rPr lang="it-IT" sz="1200" dirty="0"/>
              <a:t>12</a:t>
            </a:r>
          </a:p>
        </p:txBody>
      </p:sp>
    </p:spTree>
    <p:extLst>
      <p:ext uri="{BB962C8B-B14F-4D97-AF65-F5344CB8AC3E}">
        <p14:creationId xmlns:p14="http://schemas.microsoft.com/office/powerpoint/2010/main" val="30969635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61767" y="114031"/>
            <a:ext cx="5540188" cy="954107"/>
          </a:xfrm>
          <a:prstGeom prst="rect">
            <a:avLst/>
          </a:prstGeom>
          <a:noFill/>
        </p:spPr>
        <p:txBody>
          <a:bodyPr wrap="square">
            <a:spAutoFit/>
          </a:bodyPr>
          <a:lstStyle/>
          <a:p>
            <a:pPr algn="r"/>
            <a:r>
              <a:rPr lang="it-IT" sz="2800" b="1" dirty="0">
                <a:solidFill>
                  <a:srgbClr val="FF0000"/>
                </a:solidFill>
              </a:rPr>
              <a:t>Un misticismo tutto particolare, nel </a:t>
            </a:r>
            <a:r>
              <a:rPr lang="it-IT" sz="2800" b="1" i="1" dirty="0">
                <a:solidFill>
                  <a:srgbClr val="FF0000"/>
                </a:solidFill>
              </a:rPr>
              <a:t>Frammento di sistema</a:t>
            </a: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295832" y="1557023"/>
            <a:ext cx="8552331" cy="1938992"/>
          </a:xfrm>
          <a:prstGeom prst="rect">
            <a:avLst/>
          </a:prstGeom>
          <a:noFill/>
        </p:spPr>
        <p:txBody>
          <a:bodyPr wrap="square">
            <a:spAutoFit/>
          </a:bodyPr>
          <a:lstStyle/>
          <a:p>
            <a:r>
              <a:rPr lang="it-IT" sz="2400" dirty="0"/>
              <a:t>«[…] </a:t>
            </a:r>
            <a:r>
              <a:rPr lang="it-IT" sz="2400" b="1" dirty="0"/>
              <a:t>la riflessione, la ragione, deve ancor potere qualcosa</a:t>
            </a:r>
            <a:r>
              <a:rPr lang="it-IT" sz="2400" dirty="0"/>
              <a:t>, deve, almeno, saper mostrare la finitezza del finito ed esigerne il completamento, che essa stessa addita nella religione. Non altro? Non altro, pel momento. Bisognerà che il processo di consapevolezza autocritica del misticismo hegeliano maturi […]..»</a:t>
            </a:r>
          </a:p>
        </p:txBody>
      </p:sp>
      <p:sp>
        <p:nvSpPr>
          <p:cNvPr id="3" name="CasellaDiTesto 2">
            <a:extLst>
              <a:ext uri="{FF2B5EF4-FFF2-40B4-BE49-F238E27FC236}">
                <a16:creationId xmlns:a16="http://schemas.microsoft.com/office/drawing/2014/main" id="{53ED151C-8EF5-7986-DE1E-6884C184CDF1}"/>
              </a:ext>
            </a:extLst>
          </p:cNvPr>
          <p:cNvSpPr txBox="1"/>
          <p:nvPr/>
        </p:nvSpPr>
        <p:spPr>
          <a:xfrm>
            <a:off x="295832" y="3984900"/>
            <a:ext cx="8552331" cy="2308324"/>
          </a:xfrm>
          <a:prstGeom prst="rect">
            <a:avLst/>
          </a:prstGeom>
          <a:noFill/>
        </p:spPr>
        <p:txBody>
          <a:bodyPr wrap="square">
            <a:spAutoFit/>
          </a:bodyPr>
          <a:lstStyle/>
          <a:p>
            <a:r>
              <a:rPr lang="it-IT" sz="2400" i="0" dirty="0">
                <a:effectLst/>
              </a:rPr>
              <a:t>«[</a:t>
            </a:r>
            <a:r>
              <a:rPr lang="it-IT" sz="2400" dirty="0"/>
              <a:t>I concetti di </a:t>
            </a:r>
            <a:r>
              <a:rPr lang="it-IT" sz="2400" b="1" dirty="0"/>
              <a:t>amore e vita</a:t>
            </a:r>
            <a:r>
              <a:rPr lang="it-IT" sz="2400" dirty="0"/>
              <a:t>] </a:t>
            </a:r>
            <a:r>
              <a:rPr lang="it-IT" sz="2400" i="0" dirty="0">
                <a:effectLst/>
              </a:rPr>
              <a:t>hanno […] un carattere e un valore </a:t>
            </a:r>
            <a:r>
              <a:rPr lang="it-IT" sz="2400" i="1" dirty="0">
                <a:effectLst/>
              </a:rPr>
              <a:t>nettamente sintetico</a:t>
            </a:r>
            <a:r>
              <a:rPr lang="it-IT" sz="2400" i="0" dirty="0">
                <a:effectLst/>
              </a:rPr>
              <a:t>, sono </a:t>
            </a:r>
            <a:r>
              <a:rPr lang="it-IT" sz="2400" b="1" i="0" dirty="0">
                <a:effectLst/>
              </a:rPr>
              <a:t>tutt’altro che rigidi</a:t>
            </a:r>
            <a:r>
              <a:rPr lang="it-IT" sz="2400" i="0" dirty="0">
                <a:effectLst/>
              </a:rPr>
              <a:t>, ma hanno, anzi, per dir così, una specie di </a:t>
            </a:r>
            <a:r>
              <a:rPr lang="it-IT" sz="2400" i="1" dirty="0">
                <a:effectLst/>
              </a:rPr>
              <a:t>fluidità</a:t>
            </a:r>
            <a:r>
              <a:rPr lang="it-IT" sz="2400" i="0" dirty="0">
                <a:effectLst/>
              </a:rPr>
              <a:t> per cui ci si sorprende e vien fatto di pensare che, se essi non hanno nulla in comune con le classificazioni dell’intelletto prekantiano […] Si avverte veramente in essi come </a:t>
            </a:r>
            <a:r>
              <a:rPr lang="it-IT" sz="2400" b="1" i="0" dirty="0">
                <a:effectLst/>
              </a:rPr>
              <a:t>l’albeggiare di una nuova razionalità</a:t>
            </a:r>
            <a:r>
              <a:rPr lang="it-IT" sz="2400" i="0" dirty="0">
                <a:effectLst/>
              </a:rPr>
              <a:t>.»</a:t>
            </a:r>
            <a:endParaRPr lang="it-IT" sz="2400" dirty="0"/>
          </a:p>
        </p:txBody>
      </p:sp>
      <p:sp>
        <p:nvSpPr>
          <p:cNvPr id="4" name="CasellaDiTesto 3">
            <a:extLst>
              <a:ext uri="{FF2B5EF4-FFF2-40B4-BE49-F238E27FC236}">
                <a16:creationId xmlns:a16="http://schemas.microsoft.com/office/drawing/2014/main" id="{88DD3B5D-8737-D0A3-8348-F404E9DF26E3}"/>
              </a:ext>
            </a:extLst>
          </p:cNvPr>
          <p:cNvSpPr txBox="1"/>
          <p:nvPr/>
        </p:nvSpPr>
        <p:spPr>
          <a:xfrm>
            <a:off x="8808362" y="6581001"/>
            <a:ext cx="341760" cy="276999"/>
          </a:xfrm>
          <a:prstGeom prst="rect">
            <a:avLst/>
          </a:prstGeom>
          <a:noFill/>
        </p:spPr>
        <p:txBody>
          <a:bodyPr wrap="none" rtlCol="0">
            <a:spAutoFit/>
          </a:bodyPr>
          <a:lstStyle/>
          <a:p>
            <a:r>
              <a:rPr lang="it-IT" sz="1200" dirty="0"/>
              <a:t>13</a:t>
            </a:r>
          </a:p>
        </p:txBody>
      </p:sp>
    </p:spTree>
    <p:extLst>
      <p:ext uri="{BB962C8B-B14F-4D97-AF65-F5344CB8AC3E}">
        <p14:creationId xmlns:p14="http://schemas.microsoft.com/office/powerpoint/2010/main" val="3248467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411508" y="87722"/>
            <a:ext cx="6642843" cy="954107"/>
          </a:xfrm>
          <a:prstGeom prst="rect">
            <a:avLst/>
          </a:prstGeom>
          <a:noFill/>
        </p:spPr>
        <p:txBody>
          <a:bodyPr wrap="square">
            <a:spAutoFit/>
          </a:bodyPr>
          <a:lstStyle/>
          <a:p>
            <a:pPr algn="r"/>
            <a:r>
              <a:rPr lang="it-IT" sz="2800" b="1" dirty="0">
                <a:solidFill>
                  <a:srgbClr val="FF0000"/>
                </a:solidFill>
              </a:rPr>
              <a:t>La nascita del concetto di infinito dialettico e la continuità del pensiero hegeliano</a:t>
            </a:r>
            <a:endParaRPr lang="it-IT" sz="2800" b="1" i="1" dirty="0">
              <a:solidFill>
                <a:srgbClr val="FF0000"/>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295834" y="1924575"/>
            <a:ext cx="8552331" cy="3970318"/>
          </a:xfrm>
          <a:prstGeom prst="rect">
            <a:avLst/>
          </a:prstGeom>
          <a:noFill/>
        </p:spPr>
        <p:txBody>
          <a:bodyPr wrap="square">
            <a:spAutoFit/>
          </a:bodyPr>
          <a:lstStyle/>
          <a:p>
            <a:r>
              <a:rPr lang="it-IT" sz="2800" b="1" dirty="0"/>
              <a:t>«[d]a questi “bozzoli” (amore, vita, destino) nascerà </a:t>
            </a:r>
            <a:r>
              <a:rPr lang="it-IT" sz="2800" dirty="0"/>
              <a:t>[nel Sistema di Jena] </a:t>
            </a:r>
            <a:r>
              <a:rPr lang="it-IT" sz="2800" b="1" dirty="0"/>
              <a:t>il concetto dell’infinito dialettico </a:t>
            </a:r>
            <a:r>
              <a:rPr lang="it-IT" sz="2800" dirty="0"/>
              <a:t>[…] [per cui </a:t>
            </a:r>
            <a:r>
              <a:rPr lang="it-IT" sz="2800" b="1" dirty="0"/>
              <a:t>nel concetto (</a:t>
            </a:r>
            <a:r>
              <a:rPr lang="it-IT" sz="2800" b="1" dirty="0" err="1"/>
              <a:t>Begriff</a:t>
            </a:r>
            <a:r>
              <a:rPr lang="it-IT" sz="2800" b="1" dirty="0"/>
              <a:t>)] H. ha voluto imprigionare l’irrazionale, l’intuizione, la vita</a:t>
            </a:r>
            <a:r>
              <a:rPr lang="it-IT" sz="2800" dirty="0"/>
              <a:t>, in ciò che essi hanno di caratteristico ed essenziale: il loro ritmo unitario e sintetico, creativo. […]. </a:t>
            </a:r>
            <a:r>
              <a:rPr lang="it-IT" sz="2800" i="1" dirty="0"/>
              <a:t>Lungi dall’esservi uno “hiatus” fra il periodo mistico, </a:t>
            </a:r>
            <a:r>
              <a:rPr lang="it-IT" sz="2800" i="1" dirty="0" err="1"/>
              <a:t>presistematico</a:t>
            </a:r>
            <a:r>
              <a:rPr lang="it-IT" sz="2800" i="1" dirty="0"/>
              <a:t>, e il periodo sistematico diremo che non è dato capire il secondo nella sua genesi intima e nel suo motivo più profondo senza il primo</a:t>
            </a:r>
            <a:r>
              <a:rPr lang="it-IT" sz="2800" dirty="0"/>
              <a:t>.»</a:t>
            </a:r>
          </a:p>
        </p:txBody>
      </p:sp>
      <p:sp>
        <p:nvSpPr>
          <p:cNvPr id="3" name="CasellaDiTesto 2">
            <a:extLst>
              <a:ext uri="{FF2B5EF4-FFF2-40B4-BE49-F238E27FC236}">
                <a16:creationId xmlns:a16="http://schemas.microsoft.com/office/drawing/2014/main" id="{81EBEC5B-1098-6C0F-AFC5-10881F33F2A3}"/>
              </a:ext>
            </a:extLst>
          </p:cNvPr>
          <p:cNvSpPr txBox="1"/>
          <p:nvPr/>
        </p:nvSpPr>
        <p:spPr>
          <a:xfrm>
            <a:off x="8808362" y="6581001"/>
            <a:ext cx="341760" cy="276999"/>
          </a:xfrm>
          <a:prstGeom prst="rect">
            <a:avLst/>
          </a:prstGeom>
          <a:noFill/>
        </p:spPr>
        <p:txBody>
          <a:bodyPr wrap="none" rtlCol="0">
            <a:spAutoFit/>
          </a:bodyPr>
          <a:lstStyle/>
          <a:p>
            <a:r>
              <a:rPr lang="it-IT" sz="1200" dirty="0"/>
              <a:t>14</a:t>
            </a:r>
          </a:p>
        </p:txBody>
      </p:sp>
    </p:spTree>
    <p:extLst>
      <p:ext uri="{BB962C8B-B14F-4D97-AF65-F5344CB8AC3E}">
        <p14:creationId xmlns:p14="http://schemas.microsoft.com/office/powerpoint/2010/main" val="7955075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pic>
        <p:nvPicPr>
          <p:cNvPr id="17" name="Immagine 16">
            <a:extLst>
              <a:ext uri="{FF2B5EF4-FFF2-40B4-BE49-F238E27FC236}">
                <a16:creationId xmlns:a16="http://schemas.microsoft.com/office/drawing/2014/main" id="{10348450-AE2C-BA4E-6429-2066D22B1402}"/>
              </a:ext>
            </a:extLst>
          </p:cNvPr>
          <p:cNvPicPr>
            <a:picLocks noChangeAspect="1"/>
          </p:cNvPicPr>
          <p:nvPr/>
        </p:nvPicPr>
        <p:blipFill>
          <a:blip r:embed="rId3">
            <a:alphaModFix amt="40000"/>
          </a:blip>
          <a:stretch>
            <a:fillRect/>
          </a:stretch>
        </p:blipFill>
        <p:spPr>
          <a:xfrm>
            <a:off x="-1428751" y="0"/>
            <a:ext cx="12001502" cy="6858000"/>
          </a:xfrm>
          <a:prstGeom prst="rect">
            <a:avLst/>
          </a:prstGeom>
          <a:effectLst>
            <a:outerShdw dist="50800" sx="1000" sy="1000" algn="ctr" rotWithShape="0">
              <a:srgbClr val="000000"/>
            </a:outerShdw>
            <a:reflection endPos="65000" dist="50800" dir="5400000" sy="-100000" algn="bl" rotWithShape="0"/>
          </a:effectLst>
          <a:scene3d>
            <a:camera prst="orthographicFront">
              <a:rot lat="0" lon="2460000" rev="0"/>
            </a:camera>
            <a:lightRig rig="threePt" dir="t"/>
          </a:scene3d>
        </p:spPr>
      </p:pic>
      <p:sp>
        <p:nvSpPr>
          <p:cNvPr id="10" name="CasellaDiTesto 9">
            <a:extLst>
              <a:ext uri="{FF2B5EF4-FFF2-40B4-BE49-F238E27FC236}">
                <a16:creationId xmlns:a16="http://schemas.microsoft.com/office/drawing/2014/main" id="{474AF412-EB92-743C-EBD5-6AB061C3B00D}"/>
              </a:ext>
            </a:extLst>
          </p:cNvPr>
          <p:cNvSpPr txBox="1"/>
          <p:nvPr/>
        </p:nvSpPr>
        <p:spPr>
          <a:xfrm>
            <a:off x="821514" y="470450"/>
            <a:ext cx="7236509" cy="830997"/>
          </a:xfrm>
          <a:prstGeom prst="rect">
            <a:avLst/>
          </a:prstGeom>
          <a:noFill/>
        </p:spPr>
        <p:txBody>
          <a:bodyPr wrap="square">
            <a:spAutoFit/>
          </a:bodyPr>
          <a:lstStyle/>
          <a:p>
            <a:pPr algn="ctr"/>
            <a:r>
              <a:rPr lang="it-IT" sz="4800" b="1" i="0" dirty="0">
                <a:solidFill>
                  <a:srgbClr val="FF0000"/>
                </a:solidFill>
                <a:effectLst/>
              </a:rPr>
              <a:t>Quale misticismo?</a:t>
            </a:r>
            <a:endParaRPr lang="it-IT" sz="4800" b="1" dirty="0">
              <a:solidFill>
                <a:srgbClr val="FF0000"/>
              </a:solidFill>
            </a:endParaRPr>
          </a:p>
        </p:txBody>
      </p:sp>
      <p:pic>
        <p:nvPicPr>
          <p:cNvPr id="3" name="Immagine 2">
            <a:extLst>
              <a:ext uri="{FF2B5EF4-FFF2-40B4-BE49-F238E27FC236}">
                <a16:creationId xmlns:a16="http://schemas.microsoft.com/office/drawing/2014/main" id="{CD217EEF-D64F-7C20-913B-7FC54945D03E}"/>
              </a:ext>
            </a:extLst>
          </p:cNvPr>
          <p:cNvPicPr>
            <a:picLocks noChangeAspect="1"/>
          </p:cNvPicPr>
          <p:nvPr/>
        </p:nvPicPr>
        <p:blipFill>
          <a:blip r:embed="rId4"/>
          <a:stretch>
            <a:fillRect/>
          </a:stretch>
        </p:blipFill>
        <p:spPr>
          <a:xfrm>
            <a:off x="1839847" y="1658158"/>
            <a:ext cx="5199842" cy="5199842"/>
          </a:xfrm>
          <a:prstGeom prst="rect">
            <a:avLst/>
          </a:prstGeom>
        </p:spPr>
      </p:pic>
    </p:spTree>
    <p:extLst>
      <p:ext uri="{BB962C8B-B14F-4D97-AF65-F5344CB8AC3E}">
        <p14:creationId xmlns:p14="http://schemas.microsoft.com/office/powerpoint/2010/main" val="14748101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pic>
        <p:nvPicPr>
          <p:cNvPr id="17" name="Immagine 16">
            <a:extLst>
              <a:ext uri="{FF2B5EF4-FFF2-40B4-BE49-F238E27FC236}">
                <a16:creationId xmlns:a16="http://schemas.microsoft.com/office/drawing/2014/main" id="{10348450-AE2C-BA4E-6429-2066D22B1402}"/>
              </a:ext>
            </a:extLst>
          </p:cNvPr>
          <p:cNvPicPr>
            <a:picLocks noChangeAspect="1"/>
          </p:cNvPicPr>
          <p:nvPr/>
        </p:nvPicPr>
        <p:blipFill>
          <a:blip r:embed="rId3">
            <a:alphaModFix amt="40000"/>
          </a:blip>
          <a:stretch>
            <a:fillRect/>
          </a:stretch>
        </p:blipFill>
        <p:spPr>
          <a:xfrm>
            <a:off x="-1428751" y="0"/>
            <a:ext cx="12001502" cy="6858000"/>
          </a:xfrm>
          <a:prstGeom prst="rect">
            <a:avLst/>
          </a:prstGeom>
          <a:effectLst>
            <a:outerShdw dist="50800" sx="1000" sy="1000" algn="ctr" rotWithShape="0">
              <a:srgbClr val="000000"/>
            </a:outerShdw>
            <a:reflection endPos="65000" dist="50800" dir="5400000" sy="-100000" algn="bl" rotWithShape="0"/>
          </a:effectLst>
          <a:scene3d>
            <a:camera prst="orthographicFront">
              <a:rot lat="0" lon="2460000" rev="0"/>
            </a:camera>
            <a:lightRig rig="threePt" dir="t"/>
          </a:scene3d>
        </p:spPr>
      </p:pic>
      <p:sp>
        <p:nvSpPr>
          <p:cNvPr id="10" name="CasellaDiTesto 9">
            <a:extLst>
              <a:ext uri="{FF2B5EF4-FFF2-40B4-BE49-F238E27FC236}">
                <a16:creationId xmlns:a16="http://schemas.microsoft.com/office/drawing/2014/main" id="{474AF412-EB92-743C-EBD5-6AB061C3B00D}"/>
              </a:ext>
            </a:extLst>
          </p:cNvPr>
          <p:cNvSpPr txBox="1"/>
          <p:nvPr/>
        </p:nvSpPr>
        <p:spPr>
          <a:xfrm>
            <a:off x="718251" y="413401"/>
            <a:ext cx="7236509" cy="1569660"/>
          </a:xfrm>
          <a:prstGeom prst="rect">
            <a:avLst/>
          </a:prstGeom>
          <a:noFill/>
        </p:spPr>
        <p:txBody>
          <a:bodyPr wrap="square">
            <a:spAutoFit/>
          </a:bodyPr>
          <a:lstStyle/>
          <a:p>
            <a:pPr algn="ctr"/>
            <a:r>
              <a:rPr lang="it-IT" sz="4800" b="1" i="0" dirty="0">
                <a:solidFill>
                  <a:srgbClr val="FF0000"/>
                </a:solidFill>
                <a:effectLst/>
              </a:rPr>
              <a:t>Il misticismo di Eckhart e la dialettica riformata</a:t>
            </a:r>
            <a:endParaRPr lang="it-IT" sz="4800" b="1" dirty="0">
              <a:solidFill>
                <a:srgbClr val="FF0000"/>
              </a:solidFill>
            </a:endParaRPr>
          </a:p>
        </p:txBody>
      </p:sp>
      <p:pic>
        <p:nvPicPr>
          <p:cNvPr id="4" name="Immagine 3">
            <a:extLst>
              <a:ext uri="{FF2B5EF4-FFF2-40B4-BE49-F238E27FC236}">
                <a16:creationId xmlns:a16="http://schemas.microsoft.com/office/drawing/2014/main" id="{B98107B9-7D3E-B4D5-6609-96A9AB88DCBA}"/>
              </a:ext>
            </a:extLst>
          </p:cNvPr>
          <p:cNvPicPr>
            <a:picLocks noChangeAspect="1"/>
          </p:cNvPicPr>
          <p:nvPr/>
        </p:nvPicPr>
        <p:blipFill>
          <a:blip r:embed="rId4"/>
          <a:stretch>
            <a:fillRect/>
          </a:stretch>
        </p:blipFill>
        <p:spPr>
          <a:xfrm>
            <a:off x="718251" y="2416629"/>
            <a:ext cx="7772400" cy="4441371"/>
          </a:xfrm>
          <a:prstGeom prst="rect">
            <a:avLst/>
          </a:prstGeom>
        </p:spPr>
      </p:pic>
    </p:spTree>
    <p:extLst>
      <p:ext uri="{BB962C8B-B14F-4D97-AF65-F5344CB8AC3E}">
        <p14:creationId xmlns:p14="http://schemas.microsoft.com/office/powerpoint/2010/main" val="69485969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403912" y="612180"/>
            <a:ext cx="6642843" cy="523220"/>
          </a:xfrm>
          <a:prstGeom prst="rect">
            <a:avLst/>
          </a:prstGeom>
          <a:noFill/>
        </p:spPr>
        <p:txBody>
          <a:bodyPr wrap="square">
            <a:spAutoFit/>
          </a:bodyPr>
          <a:lstStyle/>
          <a:p>
            <a:pPr algn="r"/>
            <a:r>
              <a:rPr lang="it-IT" sz="2800" b="1" dirty="0">
                <a:solidFill>
                  <a:schemeClr val="bg2">
                    <a:lumMod val="50000"/>
                  </a:schemeClr>
                </a:solidFill>
              </a:rPr>
              <a:t>Il Dio di Plotino e del neoplatonismo</a:t>
            </a:r>
            <a:endParaRPr lang="it-IT" sz="2800" b="1" i="1" dirty="0">
              <a:solidFill>
                <a:schemeClr val="bg2">
                  <a:lumMod val="50000"/>
                </a:schemeClr>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295834" y="2274931"/>
            <a:ext cx="8552331" cy="4031873"/>
          </a:xfrm>
          <a:prstGeom prst="rect">
            <a:avLst/>
          </a:prstGeom>
          <a:noFill/>
        </p:spPr>
        <p:txBody>
          <a:bodyPr wrap="square">
            <a:spAutoFit/>
          </a:bodyPr>
          <a:lstStyle/>
          <a:p>
            <a:r>
              <a:rPr lang="it-IT" sz="3200" dirty="0"/>
              <a:t>«[Esso] è immobile, indifferente, si lascia toccare e raggiungere, ma senza esser giammai amico, e così </a:t>
            </a:r>
            <a:r>
              <a:rPr lang="it-IT" sz="3200" b="1" dirty="0"/>
              <a:t>la visione neoplatonica di Dio non vuol essere un dono divino, ma una conquista dell’uomo</a:t>
            </a:r>
            <a:r>
              <a:rPr lang="it-IT" sz="3200" dirty="0"/>
              <a:t>. Per A. […] come, poi, per Dionigi, ma con ben altra ricchezza d’argomenti, la saggezza contemplativa è il coronamento di tutti i “doni”, è l’effetto della grazia più elevata sulle anime.»</a:t>
            </a:r>
          </a:p>
        </p:txBody>
      </p:sp>
      <p:sp>
        <p:nvSpPr>
          <p:cNvPr id="3" name="CasellaDiTesto 2">
            <a:extLst>
              <a:ext uri="{FF2B5EF4-FFF2-40B4-BE49-F238E27FC236}">
                <a16:creationId xmlns:a16="http://schemas.microsoft.com/office/drawing/2014/main" id="{01E18F56-8F8B-D16B-BFD8-3418A8AD1426}"/>
              </a:ext>
            </a:extLst>
          </p:cNvPr>
          <p:cNvSpPr txBox="1"/>
          <p:nvPr/>
        </p:nvSpPr>
        <p:spPr>
          <a:xfrm>
            <a:off x="8808362" y="6581001"/>
            <a:ext cx="341760" cy="276999"/>
          </a:xfrm>
          <a:prstGeom prst="rect">
            <a:avLst/>
          </a:prstGeom>
          <a:noFill/>
        </p:spPr>
        <p:txBody>
          <a:bodyPr wrap="none" rtlCol="0">
            <a:spAutoFit/>
          </a:bodyPr>
          <a:lstStyle/>
          <a:p>
            <a:r>
              <a:rPr lang="it-IT" sz="1200" dirty="0"/>
              <a:t>17</a:t>
            </a:r>
          </a:p>
        </p:txBody>
      </p:sp>
      <p:pic>
        <p:nvPicPr>
          <p:cNvPr id="6" name="Immagine 5">
            <a:extLst>
              <a:ext uri="{FF2B5EF4-FFF2-40B4-BE49-F238E27FC236}">
                <a16:creationId xmlns:a16="http://schemas.microsoft.com/office/drawing/2014/main" id="{BC1ED453-2214-5ACC-7C41-8E461B84BA20}"/>
              </a:ext>
            </a:extLst>
          </p:cNvPr>
          <p:cNvPicPr>
            <a:picLocks noChangeAspect="1"/>
          </p:cNvPicPr>
          <p:nvPr/>
        </p:nvPicPr>
        <p:blipFill>
          <a:blip r:embed="rId3"/>
          <a:stretch>
            <a:fillRect/>
          </a:stretch>
        </p:blipFill>
        <p:spPr>
          <a:xfrm>
            <a:off x="6182" y="-132"/>
            <a:ext cx="2743200" cy="1714500"/>
          </a:xfrm>
          <a:prstGeom prst="rect">
            <a:avLst/>
          </a:prstGeom>
        </p:spPr>
      </p:pic>
    </p:spTree>
    <p:extLst>
      <p:ext uri="{BB962C8B-B14F-4D97-AF65-F5344CB8AC3E}">
        <p14:creationId xmlns:p14="http://schemas.microsoft.com/office/powerpoint/2010/main" val="3648003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400998" y="272830"/>
            <a:ext cx="6642843" cy="523220"/>
          </a:xfrm>
          <a:prstGeom prst="rect">
            <a:avLst/>
          </a:prstGeom>
          <a:noFill/>
        </p:spPr>
        <p:txBody>
          <a:bodyPr wrap="square">
            <a:spAutoFit/>
          </a:bodyPr>
          <a:lstStyle/>
          <a:p>
            <a:pPr algn="r"/>
            <a:r>
              <a:rPr lang="it-IT" sz="2800" b="1" dirty="0">
                <a:solidFill>
                  <a:schemeClr val="bg2">
                    <a:lumMod val="50000"/>
                  </a:schemeClr>
                </a:solidFill>
              </a:rPr>
              <a:t>Il misticismo soggettivo: san Bernardo</a:t>
            </a:r>
            <a:endParaRPr lang="it-IT" sz="2800" b="1" i="1" dirty="0">
              <a:solidFill>
                <a:schemeClr val="bg2">
                  <a:lumMod val="50000"/>
                </a:schemeClr>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2447994" y="960134"/>
            <a:ext cx="6531248" cy="2677656"/>
          </a:xfrm>
          <a:prstGeom prst="rect">
            <a:avLst/>
          </a:prstGeom>
          <a:noFill/>
        </p:spPr>
        <p:txBody>
          <a:bodyPr wrap="square">
            <a:spAutoFit/>
          </a:bodyPr>
          <a:lstStyle/>
          <a:p>
            <a:r>
              <a:rPr lang="it-IT" sz="2400" dirty="0"/>
              <a:t>«[La contemplazione di Dio] non è un salire a Dio per gradi, ma un </a:t>
            </a:r>
            <a:r>
              <a:rPr lang="it-IT" sz="2400" b="1" dirty="0"/>
              <a:t>volarvi</a:t>
            </a:r>
            <a:r>
              <a:rPr lang="it-IT" sz="2400" dirty="0"/>
              <a:t>, talvolta, </a:t>
            </a:r>
            <a:r>
              <a:rPr lang="it-IT" sz="2400" b="1" dirty="0"/>
              <a:t>rapiti nell’estasi </a:t>
            </a:r>
            <a:r>
              <a:rPr lang="it-IT" sz="2400" dirty="0"/>
              <a:t>[…], ed è simile al raptus di Paolo, tutto opera di Dio, non nostra, ché noi siamo non già “condotti” per gradi, ma </a:t>
            </a:r>
            <a:r>
              <a:rPr lang="it-IT" sz="2400" b="1" dirty="0"/>
              <a:t>“rapiti” da Dio</a:t>
            </a:r>
            <a:r>
              <a:rPr lang="it-IT" sz="2400" dirty="0"/>
              <a:t>, e non sappiamo dove siamo portati, e non possiamo gloriarci di nulla. </a:t>
            </a:r>
            <a:r>
              <a:rPr lang="it-IT" sz="2400" b="1" dirty="0"/>
              <a:t>Nell’estasi l’anima è completamente passiva</a:t>
            </a:r>
            <a:r>
              <a:rPr lang="it-IT" sz="2400" dirty="0"/>
              <a:t> […]..»</a:t>
            </a:r>
          </a:p>
        </p:txBody>
      </p:sp>
      <p:sp>
        <p:nvSpPr>
          <p:cNvPr id="3" name="CasellaDiTesto 2">
            <a:extLst>
              <a:ext uri="{FF2B5EF4-FFF2-40B4-BE49-F238E27FC236}">
                <a16:creationId xmlns:a16="http://schemas.microsoft.com/office/drawing/2014/main" id="{291355B2-6EAD-895B-FF12-38B4CDF9F9BD}"/>
              </a:ext>
            </a:extLst>
          </p:cNvPr>
          <p:cNvSpPr txBox="1"/>
          <p:nvPr/>
        </p:nvSpPr>
        <p:spPr>
          <a:xfrm>
            <a:off x="295834" y="3801875"/>
            <a:ext cx="8552331" cy="3046988"/>
          </a:xfrm>
          <a:prstGeom prst="rect">
            <a:avLst/>
          </a:prstGeom>
          <a:noFill/>
        </p:spPr>
        <p:txBody>
          <a:bodyPr wrap="square">
            <a:spAutoFit/>
          </a:bodyPr>
          <a:lstStyle/>
          <a:p>
            <a:r>
              <a:rPr lang="it-IT" sz="2400" dirty="0"/>
              <a:t>«[L’unione estatica con Dio] non è una unità di essenze, come quella fra il padre e il figlio, ma soltanto una </a:t>
            </a:r>
            <a:r>
              <a:rPr lang="it-IT" sz="2400" b="1" dirty="0"/>
              <a:t>connivenza di volontà</a:t>
            </a:r>
            <a:r>
              <a:rPr lang="it-IT" sz="2400" dirty="0"/>
              <a:t>, che si trasfondono […] una nell’altra, onde l’uomo e Dio formano, mediante il glutine dell’amore, uno spirito solo: </a:t>
            </a:r>
            <a:r>
              <a:rPr lang="it-IT" sz="2400" b="1" dirty="0"/>
              <a:t>non, dunque, confusione delle nature, ma consenso delle volontà</a:t>
            </a:r>
            <a:r>
              <a:rPr lang="it-IT" sz="2400" dirty="0"/>
              <a:t>, non consustanzialità, ma consensualità. </a:t>
            </a:r>
            <a:r>
              <a:rPr lang="it-IT" sz="2400" b="1" dirty="0"/>
              <a:t>I limiti fra la natura umana e la divina sono rigidamente mantenuti: l’unione mistica ha in B. un valore puramente psicologico e non metafisico</a:t>
            </a:r>
            <a:r>
              <a:rPr lang="it-IT" sz="2400" dirty="0"/>
              <a:t>. ..»</a:t>
            </a:r>
          </a:p>
        </p:txBody>
      </p:sp>
      <p:sp>
        <p:nvSpPr>
          <p:cNvPr id="4" name="CasellaDiTesto 3">
            <a:extLst>
              <a:ext uri="{FF2B5EF4-FFF2-40B4-BE49-F238E27FC236}">
                <a16:creationId xmlns:a16="http://schemas.microsoft.com/office/drawing/2014/main" id="{602E74DF-95E2-AC9B-434F-E2263BB38F16}"/>
              </a:ext>
            </a:extLst>
          </p:cNvPr>
          <p:cNvSpPr txBox="1"/>
          <p:nvPr/>
        </p:nvSpPr>
        <p:spPr>
          <a:xfrm>
            <a:off x="8808362" y="6581001"/>
            <a:ext cx="341760" cy="276999"/>
          </a:xfrm>
          <a:prstGeom prst="rect">
            <a:avLst/>
          </a:prstGeom>
          <a:noFill/>
        </p:spPr>
        <p:txBody>
          <a:bodyPr wrap="none" rtlCol="0">
            <a:spAutoFit/>
          </a:bodyPr>
          <a:lstStyle/>
          <a:p>
            <a:r>
              <a:rPr lang="it-IT" sz="1200" dirty="0"/>
              <a:t>18</a:t>
            </a:r>
          </a:p>
        </p:txBody>
      </p:sp>
      <p:pic>
        <p:nvPicPr>
          <p:cNvPr id="9" name="Immagine 8">
            <a:extLst>
              <a:ext uri="{FF2B5EF4-FFF2-40B4-BE49-F238E27FC236}">
                <a16:creationId xmlns:a16="http://schemas.microsoft.com/office/drawing/2014/main" id="{0F584879-4099-9821-ECD7-B3F8238A440C}"/>
              </a:ext>
            </a:extLst>
          </p:cNvPr>
          <p:cNvPicPr>
            <a:picLocks noChangeAspect="1"/>
          </p:cNvPicPr>
          <p:nvPr/>
        </p:nvPicPr>
        <p:blipFill>
          <a:blip r:embed="rId3"/>
          <a:stretch>
            <a:fillRect/>
          </a:stretch>
        </p:blipFill>
        <p:spPr>
          <a:xfrm>
            <a:off x="0" y="0"/>
            <a:ext cx="2339629" cy="3548875"/>
          </a:xfrm>
          <a:prstGeom prst="rect">
            <a:avLst/>
          </a:prstGeom>
        </p:spPr>
      </p:pic>
    </p:spTree>
    <p:extLst>
      <p:ext uri="{BB962C8B-B14F-4D97-AF65-F5344CB8AC3E}">
        <p14:creationId xmlns:p14="http://schemas.microsoft.com/office/powerpoint/2010/main" val="410589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400998" y="272830"/>
            <a:ext cx="6642843" cy="954107"/>
          </a:xfrm>
          <a:prstGeom prst="rect">
            <a:avLst/>
          </a:prstGeom>
          <a:noFill/>
        </p:spPr>
        <p:txBody>
          <a:bodyPr wrap="square">
            <a:spAutoFit/>
          </a:bodyPr>
          <a:lstStyle/>
          <a:p>
            <a:pPr algn="r"/>
            <a:r>
              <a:rPr lang="it-IT" sz="2800" b="1" dirty="0">
                <a:solidFill>
                  <a:schemeClr val="bg2">
                    <a:lumMod val="50000"/>
                  </a:schemeClr>
                </a:solidFill>
              </a:rPr>
              <a:t>Il misticismo soggettivo: </a:t>
            </a:r>
          </a:p>
          <a:p>
            <a:pPr algn="r"/>
            <a:r>
              <a:rPr lang="it-IT" sz="2800" b="1" dirty="0">
                <a:solidFill>
                  <a:schemeClr val="bg2">
                    <a:lumMod val="50000"/>
                  </a:schemeClr>
                </a:solidFill>
              </a:rPr>
              <a:t>san Bonaventura</a:t>
            </a:r>
            <a:endParaRPr lang="it-IT" sz="2800" b="1" i="1" dirty="0">
              <a:solidFill>
                <a:schemeClr val="bg2">
                  <a:lumMod val="50000"/>
                </a:schemeClr>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295834" y="1873952"/>
            <a:ext cx="8552331" cy="2308324"/>
          </a:xfrm>
          <a:prstGeom prst="rect">
            <a:avLst/>
          </a:prstGeom>
          <a:noFill/>
        </p:spPr>
        <p:txBody>
          <a:bodyPr wrap="square">
            <a:spAutoFit/>
          </a:bodyPr>
          <a:lstStyle/>
          <a:p>
            <a:r>
              <a:rPr lang="it-IT" sz="2400" dirty="0"/>
              <a:t>«[La contemplazione di Dio è una] esperienza di dolcezza che si consuma nell’</a:t>
            </a:r>
            <a:r>
              <a:rPr lang="it-IT" sz="2400" b="1" dirty="0"/>
              <a:t>apice dell’affetto </a:t>
            </a:r>
            <a:r>
              <a:rPr lang="it-IT" sz="2400" dirty="0"/>
              <a:t>[e] si risolve in una forma di conoscenza superiore a quella dell’intelletto. Questa conoscenza superiore, senza rappresentazione e </a:t>
            </a:r>
            <a:r>
              <a:rPr lang="it-IT" sz="2400" b="1" dirty="0"/>
              <a:t>senza concetto</a:t>
            </a:r>
            <a:r>
              <a:rPr lang="it-IT" sz="2400" dirty="0"/>
              <a:t>, è la </a:t>
            </a:r>
            <a:r>
              <a:rPr lang="it-IT" sz="2400" b="1" dirty="0"/>
              <a:t>dotta ignoranza</a:t>
            </a:r>
            <a:r>
              <a:rPr lang="it-IT" sz="2400" dirty="0"/>
              <a:t>, conoscenza in caligine, ed è estasi. […] onde l’estasi si attua come mera </a:t>
            </a:r>
            <a:r>
              <a:rPr lang="it-IT" sz="2400" b="1" dirty="0"/>
              <a:t>esperienza gustativa</a:t>
            </a:r>
            <a:r>
              <a:rPr lang="it-IT" sz="2400" dirty="0"/>
              <a:t>, affettiva di Dio»</a:t>
            </a:r>
          </a:p>
        </p:txBody>
      </p:sp>
      <p:sp>
        <p:nvSpPr>
          <p:cNvPr id="3" name="CasellaDiTesto 2">
            <a:extLst>
              <a:ext uri="{FF2B5EF4-FFF2-40B4-BE49-F238E27FC236}">
                <a16:creationId xmlns:a16="http://schemas.microsoft.com/office/drawing/2014/main" id="{291355B2-6EAD-895B-FF12-38B4CDF9F9BD}"/>
              </a:ext>
            </a:extLst>
          </p:cNvPr>
          <p:cNvSpPr txBox="1"/>
          <p:nvPr/>
        </p:nvSpPr>
        <p:spPr>
          <a:xfrm>
            <a:off x="1261243" y="4919008"/>
            <a:ext cx="7429576" cy="1938992"/>
          </a:xfrm>
          <a:prstGeom prst="rect">
            <a:avLst/>
          </a:prstGeom>
          <a:noFill/>
        </p:spPr>
        <p:txBody>
          <a:bodyPr wrap="square">
            <a:spAutoFit/>
          </a:bodyPr>
          <a:lstStyle/>
          <a:p>
            <a:r>
              <a:rPr lang="it-IT" sz="2400" dirty="0"/>
              <a:t>«E così l'uomo, accecato e piegato, si trova nelle tenebre e non vede la luce del cielo, </a:t>
            </a:r>
            <a:r>
              <a:rPr lang="it-IT" sz="2400" b="1" dirty="0"/>
              <a:t>se non vengono in suo aiuto la grazia</a:t>
            </a:r>
            <a:r>
              <a:rPr lang="it-IT" sz="2400" dirty="0"/>
              <a:t>, con la giustizia contro la concupiscenza, e la scienza, con la sapienza contro l'ignoranza. Tutto questo accade per mezzo di Gesù Cristo […]».»</a:t>
            </a:r>
          </a:p>
        </p:txBody>
      </p:sp>
      <p:sp>
        <p:nvSpPr>
          <p:cNvPr id="4" name="CasellaDiTesto 3">
            <a:extLst>
              <a:ext uri="{FF2B5EF4-FFF2-40B4-BE49-F238E27FC236}">
                <a16:creationId xmlns:a16="http://schemas.microsoft.com/office/drawing/2014/main" id="{707ADE85-1A90-E6AB-5E2E-DAEED7DA04AE}"/>
              </a:ext>
            </a:extLst>
          </p:cNvPr>
          <p:cNvSpPr txBox="1"/>
          <p:nvPr/>
        </p:nvSpPr>
        <p:spPr>
          <a:xfrm>
            <a:off x="369714" y="4341729"/>
            <a:ext cx="3729547" cy="461665"/>
          </a:xfrm>
          <a:prstGeom prst="rect">
            <a:avLst/>
          </a:prstGeom>
          <a:noFill/>
        </p:spPr>
        <p:txBody>
          <a:bodyPr wrap="none" rtlCol="0">
            <a:spAutoFit/>
          </a:bodyPr>
          <a:lstStyle/>
          <a:p>
            <a:r>
              <a:rPr lang="it-IT" sz="2400" dirty="0">
                <a:solidFill>
                  <a:srgbClr val="FF0000"/>
                </a:solidFill>
                <a:latin typeface="Marker Felt Thin" panose="02000400000000000000" pitchFamily="2" charset="77"/>
              </a:rPr>
              <a:t>Leggiamo san Bonaventura:</a:t>
            </a:r>
          </a:p>
        </p:txBody>
      </p:sp>
      <p:sp>
        <p:nvSpPr>
          <p:cNvPr id="6" name="CasellaDiTesto 5">
            <a:extLst>
              <a:ext uri="{FF2B5EF4-FFF2-40B4-BE49-F238E27FC236}">
                <a16:creationId xmlns:a16="http://schemas.microsoft.com/office/drawing/2014/main" id="{235BB9E7-1DFE-20F2-2D9B-C7CDAD9887B7}"/>
              </a:ext>
            </a:extLst>
          </p:cNvPr>
          <p:cNvSpPr txBox="1"/>
          <p:nvPr/>
        </p:nvSpPr>
        <p:spPr>
          <a:xfrm>
            <a:off x="8808362" y="6581001"/>
            <a:ext cx="341760" cy="276999"/>
          </a:xfrm>
          <a:prstGeom prst="rect">
            <a:avLst/>
          </a:prstGeom>
          <a:noFill/>
        </p:spPr>
        <p:txBody>
          <a:bodyPr wrap="none" rtlCol="0">
            <a:spAutoFit/>
          </a:bodyPr>
          <a:lstStyle/>
          <a:p>
            <a:r>
              <a:rPr lang="it-IT" sz="1200" dirty="0"/>
              <a:t>19</a:t>
            </a:r>
          </a:p>
        </p:txBody>
      </p:sp>
      <p:pic>
        <p:nvPicPr>
          <p:cNvPr id="8" name="Immagine 7">
            <a:extLst>
              <a:ext uri="{FF2B5EF4-FFF2-40B4-BE49-F238E27FC236}">
                <a16:creationId xmlns:a16="http://schemas.microsoft.com/office/drawing/2014/main" id="{A48A8236-C606-7841-4568-6DF00E198091}"/>
              </a:ext>
            </a:extLst>
          </p:cNvPr>
          <p:cNvPicPr>
            <a:picLocks noChangeAspect="1"/>
          </p:cNvPicPr>
          <p:nvPr/>
        </p:nvPicPr>
        <p:blipFill>
          <a:blip r:embed="rId3"/>
          <a:stretch>
            <a:fillRect/>
          </a:stretch>
        </p:blipFill>
        <p:spPr>
          <a:xfrm>
            <a:off x="0" y="0"/>
            <a:ext cx="2870200" cy="1714500"/>
          </a:xfrm>
          <a:prstGeom prst="rect">
            <a:avLst/>
          </a:prstGeom>
        </p:spPr>
      </p:pic>
    </p:spTree>
    <p:extLst>
      <p:ext uri="{BB962C8B-B14F-4D97-AF65-F5344CB8AC3E}">
        <p14:creationId xmlns:p14="http://schemas.microsoft.com/office/powerpoint/2010/main" val="134435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8" name="CasellaDiTesto 7">
            <a:extLst>
              <a:ext uri="{FF2B5EF4-FFF2-40B4-BE49-F238E27FC236}">
                <a16:creationId xmlns:a16="http://schemas.microsoft.com/office/drawing/2014/main" id="{795D0EF9-B5F1-2D31-5F86-F1F1661824FA}"/>
              </a:ext>
            </a:extLst>
          </p:cNvPr>
          <p:cNvSpPr txBox="1"/>
          <p:nvPr/>
        </p:nvSpPr>
        <p:spPr>
          <a:xfrm>
            <a:off x="242047" y="1011338"/>
            <a:ext cx="8659906" cy="5632311"/>
          </a:xfrm>
          <a:prstGeom prst="rect">
            <a:avLst/>
          </a:prstGeom>
          <a:noFill/>
        </p:spPr>
        <p:txBody>
          <a:bodyPr wrap="square">
            <a:spAutoFit/>
          </a:bodyPr>
          <a:lstStyle/>
          <a:p>
            <a:r>
              <a:rPr lang="it-IT" sz="2400" i="0" dirty="0">
                <a:effectLst/>
              </a:rPr>
              <a:t>«Il semplice titolo di questo libro [</a:t>
            </a:r>
            <a:r>
              <a:rPr lang="it-IT" sz="2400" i="1" dirty="0">
                <a:effectLst/>
              </a:rPr>
              <a:t>Hegel romantico e mistico</a:t>
            </a:r>
            <a:r>
              <a:rPr lang="it-IT" sz="2400" i="0" dirty="0">
                <a:effectLst/>
              </a:rPr>
              <a:t>] suona poco meno che come un </a:t>
            </a:r>
            <a:r>
              <a:rPr lang="it-IT" sz="2400" b="1" i="0" dirty="0">
                <a:effectLst/>
              </a:rPr>
              <a:t>oltraggio e una bestemmia alle orecchie della filosofia italiana di quegli anni</a:t>
            </a:r>
            <a:r>
              <a:rPr lang="it-IT" sz="2400" i="0" dirty="0">
                <a:effectLst/>
              </a:rPr>
              <a:t>, che è sotto il dominio incontrastato del neoidealismo o neohegelismo di Croce e Gentile. E, agli occhi di entrambi, parlare di Hegel in termini di </a:t>
            </a:r>
            <a:r>
              <a:rPr lang="it-IT" sz="2400" i="1" dirty="0" err="1"/>
              <a:t>Romantik</a:t>
            </a:r>
            <a:r>
              <a:rPr lang="it-IT" sz="2400" i="0" dirty="0">
                <a:effectLst/>
              </a:rPr>
              <a:t> o, peggio ancora, di misticismo è un assoluto non senso. Sia per Croce sia per Gentile infatti, Hegel è tutt'altro. </a:t>
            </a:r>
            <a:r>
              <a:rPr lang="it-IT" sz="2400" b="1" i="0" dirty="0">
                <a:effectLst/>
              </a:rPr>
              <a:t>È il massimo della modernità e concretezza</a:t>
            </a:r>
            <a:r>
              <a:rPr lang="it-IT" sz="2400" i="0" dirty="0">
                <a:effectLst/>
              </a:rPr>
              <a:t>. È l'immanentismo, il culmine del pensiero critico. Ed è pur vero che un giovane studioso e filosofo che osasse tanto si collocava allora fuori della maggior tradizione della filosofia italiana, almeno di quella non cattolica. Fuori da Bertrando Spaventa, fa Francesco De Sanctis e Antonio Labriola, per i quali Hegel significò tanto. In una parola: fuori dal solco di quella che, dalla metà del secolo scorso fino alla metà del nostro, è stata nel bene e nel male la filosofia laica italiana.»</a:t>
            </a:r>
            <a:r>
              <a:rPr lang="it-IT" sz="2400" dirty="0"/>
              <a:t> </a:t>
            </a:r>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4114801" y="214351"/>
            <a:ext cx="4787152" cy="584775"/>
          </a:xfrm>
          <a:prstGeom prst="rect">
            <a:avLst/>
          </a:prstGeom>
          <a:noFill/>
        </p:spPr>
        <p:txBody>
          <a:bodyPr wrap="square">
            <a:spAutoFit/>
          </a:bodyPr>
          <a:lstStyle/>
          <a:p>
            <a:pPr algn="r"/>
            <a:r>
              <a:rPr lang="it-IT" sz="3200" b="1" i="0" dirty="0">
                <a:solidFill>
                  <a:srgbClr val="FF0000"/>
                </a:solidFill>
                <a:effectLst/>
              </a:rPr>
              <a:t>Il giudizio di Lucio Colletti</a:t>
            </a:r>
            <a:endParaRPr lang="it-IT" sz="3200" b="1" dirty="0">
              <a:solidFill>
                <a:srgbClr val="FF0000"/>
              </a:solidFill>
            </a:endParaRPr>
          </a:p>
        </p:txBody>
      </p:sp>
      <p:sp>
        <p:nvSpPr>
          <p:cNvPr id="2" name="CasellaDiTesto 1">
            <a:extLst>
              <a:ext uri="{FF2B5EF4-FFF2-40B4-BE49-F238E27FC236}">
                <a16:creationId xmlns:a16="http://schemas.microsoft.com/office/drawing/2014/main" id="{2A06C98E-CD56-055A-0FEA-5B43BC74851B}"/>
              </a:ext>
            </a:extLst>
          </p:cNvPr>
          <p:cNvSpPr txBox="1"/>
          <p:nvPr/>
        </p:nvSpPr>
        <p:spPr>
          <a:xfrm>
            <a:off x="8880786" y="6581001"/>
            <a:ext cx="263214" cy="276999"/>
          </a:xfrm>
          <a:prstGeom prst="rect">
            <a:avLst/>
          </a:prstGeom>
          <a:noFill/>
        </p:spPr>
        <p:txBody>
          <a:bodyPr wrap="none" rtlCol="0">
            <a:spAutoFit/>
          </a:bodyPr>
          <a:lstStyle/>
          <a:p>
            <a:r>
              <a:rPr lang="it-IT" sz="1200" dirty="0"/>
              <a:t>2</a:t>
            </a:r>
          </a:p>
        </p:txBody>
      </p:sp>
    </p:spTree>
    <p:extLst>
      <p:ext uri="{BB962C8B-B14F-4D97-AF65-F5344CB8AC3E}">
        <p14:creationId xmlns:p14="http://schemas.microsoft.com/office/powerpoint/2010/main" val="18354536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336399" y="815200"/>
            <a:ext cx="6642843" cy="954107"/>
          </a:xfrm>
          <a:prstGeom prst="rect">
            <a:avLst/>
          </a:prstGeom>
          <a:noFill/>
        </p:spPr>
        <p:txBody>
          <a:bodyPr wrap="square">
            <a:spAutoFit/>
          </a:bodyPr>
          <a:lstStyle/>
          <a:p>
            <a:pPr algn="r"/>
            <a:r>
              <a:rPr lang="it-IT" sz="2800" b="1" dirty="0">
                <a:solidFill>
                  <a:schemeClr val="bg2">
                    <a:lumMod val="50000"/>
                  </a:schemeClr>
                </a:solidFill>
              </a:rPr>
              <a:t>L’unione diretta con Dio </a:t>
            </a:r>
          </a:p>
          <a:p>
            <a:pPr algn="r"/>
            <a:r>
              <a:rPr lang="it-IT" sz="2800" b="1" dirty="0">
                <a:solidFill>
                  <a:schemeClr val="bg2">
                    <a:lumMod val="50000"/>
                  </a:schemeClr>
                </a:solidFill>
              </a:rPr>
              <a:t>nel misticismo di Eckhart</a:t>
            </a: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295834" y="2879694"/>
            <a:ext cx="8552331" cy="3970318"/>
          </a:xfrm>
          <a:prstGeom prst="rect">
            <a:avLst/>
          </a:prstGeom>
          <a:noFill/>
        </p:spPr>
        <p:txBody>
          <a:bodyPr wrap="square">
            <a:spAutoFit/>
          </a:bodyPr>
          <a:lstStyle/>
          <a:p>
            <a:r>
              <a:rPr lang="it-IT" sz="2800" dirty="0"/>
              <a:t>«[L’unione di dio con l’uomo] non è mera unione di due volontà (Bernardo), o unione nell’amore (Bonaventura), o unione comunque, indiretta, relativa, e concessa per la grazia illuminante, ma è </a:t>
            </a:r>
            <a:r>
              <a:rPr lang="it-IT" sz="2800" b="1" dirty="0"/>
              <a:t>unione diretta e consustanziale, assoluta</a:t>
            </a:r>
            <a:r>
              <a:rPr lang="it-IT" sz="2800" dirty="0"/>
              <a:t>, dell’uomo con Dio, e una unione che si compie </a:t>
            </a:r>
            <a:r>
              <a:rPr lang="it-IT" sz="2800" b="1" dirty="0"/>
              <a:t>non per intervento della </a:t>
            </a:r>
            <a:r>
              <a:rPr lang="it-IT" sz="2800" b="1" dirty="0" err="1"/>
              <a:t>sovrannatura</a:t>
            </a:r>
            <a:r>
              <a:rPr lang="it-IT" sz="2800" b="1" dirty="0"/>
              <a:t> </a:t>
            </a:r>
            <a:r>
              <a:rPr lang="it-IT" sz="2800" dirty="0"/>
              <a:t>ma per via naturale, essendo l’uomo, di sua natura, “intelletto”, infinità, come Dio, anche se l’uomo non è “tutto intelletto” come Dio. »</a:t>
            </a:r>
          </a:p>
        </p:txBody>
      </p:sp>
      <p:sp>
        <p:nvSpPr>
          <p:cNvPr id="3" name="CasellaDiTesto 2">
            <a:extLst>
              <a:ext uri="{FF2B5EF4-FFF2-40B4-BE49-F238E27FC236}">
                <a16:creationId xmlns:a16="http://schemas.microsoft.com/office/drawing/2014/main" id="{0CF2EF2E-6ADA-21A1-AED6-73FDBD2C4223}"/>
              </a:ext>
            </a:extLst>
          </p:cNvPr>
          <p:cNvSpPr txBox="1"/>
          <p:nvPr/>
        </p:nvSpPr>
        <p:spPr>
          <a:xfrm>
            <a:off x="8808362" y="6581001"/>
            <a:ext cx="341760" cy="276999"/>
          </a:xfrm>
          <a:prstGeom prst="rect">
            <a:avLst/>
          </a:prstGeom>
          <a:noFill/>
        </p:spPr>
        <p:txBody>
          <a:bodyPr wrap="none" rtlCol="0">
            <a:spAutoFit/>
          </a:bodyPr>
          <a:lstStyle/>
          <a:p>
            <a:r>
              <a:rPr lang="it-IT" sz="1200" dirty="0"/>
              <a:t>20</a:t>
            </a:r>
          </a:p>
        </p:txBody>
      </p:sp>
      <p:pic>
        <p:nvPicPr>
          <p:cNvPr id="6" name="Immagine 5">
            <a:extLst>
              <a:ext uri="{FF2B5EF4-FFF2-40B4-BE49-F238E27FC236}">
                <a16:creationId xmlns:a16="http://schemas.microsoft.com/office/drawing/2014/main" id="{3FD21DC9-5759-3F3B-211A-4019F4368960}"/>
              </a:ext>
            </a:extLst>
          </p:cNvPr>
          <p:cNvPicPr>
            <a:picLocks noChangeAspect="1"/>
          </p:cNvPicPr>
          <p:nvPr/>
        </p:nvPicPr>
        <p:blipFill>
          <a:blip r:embed="rId3"/>
          <a:stretch>
            <a:fillRect/>
          </a:stretch>
        </p:blipFill>
        <p:spPr>
          <a:xfrm>
            <a:off x="0" y="0"/>
            <a:ext cx="2393708" cy="2594805"/>
          </a:xfrm>
          <a:prstGeom prst="rect">
            <a:avLst/>
          </a:prstGeom>
        </p:spPr>
      </p:pic>
    </p:spTree>
    <p:extLst>
      <p:ext uri="{BB962C8B-B14F-4D97-AF65-F5344CB8AC3E}">
        <p14:creationId xmlns:p14="http://schemas.microsoft.com/office/powerpoint/2010/main" val="2191388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358956" y="213354"/>
            <a:ext cx="6642843" cy="523220"/>
          </a:xfrm>
          <a:prstGeom prst="rect">
            <a:avLst/>
          </a:prstGeom>
          <a:noFill/>
        </p:spPr>
        <p:txBody>
          <a:bodyPr wrap="square">
            <a:spAutoFit/>
          </a:bodyPr>
          <a:lstStyle/>
          <a:p>
            <a:pPr algn="r"/>
            <a:r>
              <a:rPr lang="it-IT" sz="2800" b="1" dirty="0">
                <a:solidFill>
                  <a:schemeClr val="bg2">
                    <a:lumMod val="50000"/>
                  </a:schemeClr>
                </a:solidFill>
              </a:rPr>
              <a:t>Intelletto ed essere in Eckhart</a:t>
            </a: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449468" y="950780"/>
            <a:ext cx="8552331" cy="5693866"/>
          </a:xfrm>
          <a:prstGeom prst="rect">
            <a:avLst/>
          </a:prstGeom>
          <a:noFill/>
        </p:spPr>
        <p:txBody>
          <a:bodyPr wrap="square">
            <a:spAutoFit/>
          </a:bodyPr>
          <a:lstStyle/>
          <a:p>
            <a:r>
              <a:rPr lang="it-IT" sz="2800" dirty="0"/>
              <a:t>«In conclusione, l’attuale concetto dello </a:t>
            </a:r>
            <a:r>
              <a:rPr lang="it-IT" sz="2800" dirty="0" err="1"/>
              <a:t>intellectus</a:t>
            </a:r>
            <a:r>
              <a:rPr lang="it-IT" sz="2800" dirty="0"/>
              <a:t> ha per E. un significato e una funzione speculativi essenzialmente identici ai concetti dell’</a:t>
            </a:r>
            <a:r>
              <a:rPr lang="it-IT" sz="2800" b="1" dirty="0" err="1"/>
              <a:t>intellectus</a:t>
            </a:r>
            <a:r>
              <a:rPr lang="it-IT" sz="2800" dirty="0"/>
              <a:t> e dello </a:t>
            </a:r>
            <a:r>
              <a:rPr lang="it-IT" sz="2800" b="1" dirty="0"/>
              <a:t>esse</a:t>
            </a:r>
            <a:r>
              <a:rPr lang="it-IT" sz="2800" dirty="0"/>
              <a:t> posteriori: essi </a:t>
            </a:r>
            <a:r>
              <a:rPr lang="it-IT" sz="2800" b="1" dirty="0"/>
              <a:t>significano, parimenti, l’indeterminato, l’infinito </a:t>
            </a:r>
            <a:r>
              <a:rPr lang="it-IT" sz="2800" b="1" dirty="0" err="1"/>
              <a:t>eckhartiano</a:t>
            </a:r>
            <a:r>
              <a:rPr lang="it-IT" sz="2800" b="1" dirty="0"/>
              <a:t>, in cui, vedremo, sono negate tutte le differenze</a:t>
            </a:r>
            <a:r>
              <a:rPr lang="it-IT" sz="2800" dirty="0"/>
              <a:t>. Soltanto, più tardi, per l’influsso, da un lato, di </a:t>
            </a:r>
            <a:r>
              <a:rPr lang="it-IT" sz="2800" dirty="0" err="1"/>
              <a:t>Proclo</a:t>
            </a:r>
            <a:r>
              <a:rPr lang="it-IT" sz="2800" dirty="0"/>
              <a:t>, Dionigi, Boezio e </a:t>
            </a:r>
            <a:r>
              <a:rPr lang="it-IT" sz="2800" dirty="0" err="1"/>
              <a:t>Gundisalvi</a:t>
            </a:r>
            <a:r>
              <a:rPr lang="it-IT" sz="2800" dirty="0"/>
              <a:t>, e, dall’altro, della concezione fondamentale del </a:t>
            </a:r>
            <a:r>
              <a:rPr lang="it-IT" sz="2800" i="1" dirty="0"/>
              <a:t>De </a:t>
            </a:r>
            <a:r>
              <a:rPr lang="it-IT" sz="2800" i="1" dirty="0" err="1"/>
              <a:t>causis</a:t>
            </a:r>
            <a:r>
              <a:rPr lang="it-IT" sz="2800" dirty="0"/>
              <a:t>, i concetti di </a:t>
            </a:r>
            <a:r>
              <a:rPr lang="it-IT" sz="2800" dirty="0" err="1"/>
              <a:t>unitas</a:t>
            </a:r>
            <a:r>
              <a:rPr lang="it-IT" sz="2800" dirty="0"/>
              <a:t> e di esse subordineranno a sé quello di </a:t>
            </a:r>
            <a:r>
              <a:rPr lang="it-IT" sz="2800" dirty="0" err="1"/>
              <a:t>intellectus</a:t>
            </a:r>
            <a:r>
              <a:rPr lang="it-IT" sz="2800" dirty="0"/>
              <a:t> e si spiegheranno in tutta la loro ricchezza speculativa. Ma </a:t>
            </a:r>
            <a:r>
              <a:rPr lang="it-IT" sz="2800" b="1" dirty="0"/>
              <a:t>l’ispirazione di E. procede, nel suo nucleo essenziale, coerente e lineare dalle prime opere alle ultime. </a:t>
            </a:r>
            <a:r>
              <a:rPr lang="it-IT" sz="2800" dirty="0"/>
              <a:t>»</a:t>
            </a:r>
          </a:p>
        </p:txBody>
      </p:sp>
      <p:sp>
        <p:nvSpPr>
          <p:cNvPr id="3" name="CasellaDiTesto 2">
            <a:extLst>
              <a:ext uri="{FF2B5EF4-FFF2-40B4-BE49-F238E27FC236}">
                <a16:creationId xmlns:a16="http://schemas.microsoft.com/office/drawing/2014/main" id="{76CA79E3-0A76-B03A-3952-BAAC6623C196}"/>
              </a:ext>
            </a:extLst>
          </p:cNvPr>
          <p:cNvSpPr txBox="1"/>
          <p:nvPr/>
        </p:nvSpPr>
        <p:spPr>
          <a:xfrm>
            <a:off x="8808362" y="6581001"/>
            <a:ext cx="341760" cy="276999"/>
          </a:xfrm>
          <a:prstGeom prst="rect">
            <a:avLst/>
          </a:prstGeom>
          <a:noFill/>
        </p:spPr>
        <p:txBody>
          <a:bodyPr wrap="none" rtlCol="0">
            <a:spAutoFit/>
          </a:bodyPr>
          <a:lstStyle/>
          <a:p>
            <a:r>
              <a:rPr lang="it-IT" sz="1200" dirty="0"/>
              <a:t>21</a:t>
            </a:r>
          </a:p>
        </p:txBody>
      </p:sp>
      <p:pic>
        <p:nvPicPr>
          <p:cNvPr id="4" name="Immagine 3">
            <a:extLst>
              <a:ext uri="{FF2B5EF4-FFF2-40B4-BE49-F238E27FC236}">
                <a16:creationId xmlns:a16="http://schemas.microsoft.com/office/drawing/2014/main" id="{080A7D56-C411-5ED7-8193-147E63E36E3A}"/>
              </a:ext>
            </a:extLst>
          </p:cNvPr>
          <p:cNvPicPr>
            <a:picLocks noChangeAspect="1"/>
          </p:cNvPicPr>
          <p:nvPr/>
        </p:nvPicPr>
        <p:blipFill>
          <a:blip r:embed="rId3"/>
          <a:stretch>
            <a:fillRect/>
          </a:stretch>
        </p:blipFill>
        <p:spPr>
          <a:xfrm>
            <a:off x="0" y="1"/>
            <a:ext cx="877095" cy="950780"/>
          </a:xfrm>
          <a:prstGeom prst="rect">
            <a:avLst/>
          </a:prstGeom>
        </p:spPr>
      </p:pic>
    </p:spTree>
    <p:extLst>
      <p:ext uri="{BB962C8B-B14F-4D97-AF65-F5344CB8AC3E}">
        <p14:creationId xmlns:p14="http://schemas.microsoft.com/office/powerpoint/2010/main" val="23617045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369467" y="328968"/>
            <a:ext cx="6642843" cy="523220"/>
          </a:xfrm>
          <a:prstGeom prst="rect">
            <a:avLst/>
          </a:prstGeom>
          <a:noFill/>
        </p:spPr>
        <p:txBody>
          <a:bodyPr wrap="square">
            <a:spAutoFit/>
          </a:bodyPr>
          <a:lstStyle/>
          <a:p>
            <a:pPr algn="r"/>
            <a:r>
              <a:rPr lang="it-IT" sz="2800" b="1" dirty="0">
                <a:solidFill>
                  <a:schemeClr val="bg2">
                    <a:lumMod val="50000"/>
                  </a:schemeClr>
                </a:solidFill>
              </a:rPr>
              <a:t>Eckhart: immanenza di Dio nella natura</a:t>
            </a: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591667" y="4179537"/>
            <a:ext cx="8552331" cy="1815882"/>
          </a:xfrm>
          <a:prstGeom prst="rect">
            <a:avLst/>
          </a:prstGeom>
          <a:noFill/>
        </p:spPr>
        <p:txBody>
          <a:bodyPr wrap="square">
            <a:spAutoFit/>
          </a:bodyPr>
          <a:lstStyle/>
          <a:p>
            <a:r>
              <a:rPr lang="it-IT" sz="2800" dirty="0"/>
              <a:t>«Dio e il creato formano perciò un </a:t>
            </a:r>
            <a:r>
              <a:rPr lang="it-IT" sz="2800" dirty="0" err="1"/>
              <a:t>constitutum</a:t>
            </a:r>
            <a:r>
              <a:rPr lang="it-IT" sz="2800" dirty="0"/>
              <a:t>, l’uno e l’altro sono </a:t>
            </a:r>
            <a:r>
              <a:rPr lang="it-IT" sz="2800" b="1" dirty="0"/>
              <a:t>incomparabilmente indistinti </a:t>
            </a:r>
            <a:r>
              <a:rPr lang="it-IT" sz="2800" dirty="0"/>
              <a:t>[…] Di conseguenza, E. può anche dire che Dio è, rispetto al creato, come l’atto alla potenza, la forma alla materia.»</a:t>
            </a:r>
          </a:p>
        </p:txBody>
      </p:sp>
      <p:sp>
        <p:nvSpPr>
          <p:cNvPr id="3" name="CasellaDiTesto 2">
            <a:extLst>
              <a:ext uri="{FF2B5EF4-FFF2-40B4-BE49-F238E27FC236}">
                <a16:creationId xmlns:a16="http://schemas.microsoft.com/office/drawing/2014/main" id="{41F7ADB8-1FAF-E1C9-D190-F825801738A9}"/>
              </a:ext>
            </a:extLst>
          </p:cNvPr>
          <p:cNvSpPr txBox="1"/>
          <p:nvPr/>
        </p:nvSpPr>
        <p:spPr>
          <a:xfrm>
            <a:off x="591668" y="1434353"/>
            <a:ext cx="8552331" cy="2246769"/>
          </a:xfrm>
          <a:prstGeom prst="rect">
            <a:avLst/>
          </a:prstGeom>
          <a:noFill/>
        </p:spPr>
        <p:txBody>
          <a:bodyPr wrap="square">
            <a:spAutoFit/>
          </a:bodyPr>
          <a:lstStyle/>
          <a:p>
            <a:r>
              <a:rPr lang="it-IT" sz="2800" dirty="0"/>
              <a:t>«[E. accentua] il principio che </a:t>
            </a:r>
            <a:r>
              <a:rPr lang="it-IT" sz="2800" b="1" dirty="0"/>
              <a:t>le parti </a:t>
            </a:r>
            <a:r>
              <a:rPr lang="it-IT" sz="2800" dirty="0"/>
              <a:t>ricevono il loro essere dal tutto, per il tutto e nel tutto, e che </a:t>
            </a:r>
            <a:r>
              <a:rPr lang="it-IT" sz="2800" b="1" dirty="0"/>
              <a:t>fuori del tutto, dell’unità, esse non esistono assolutamente</a:t>
            </a:r>
            <a:r>
              <a:rPr lang="it-IT" sz="2800" dirty="0"/>
              <a:t>, essendo l’unità perfetta dell’universo la loro sola condizione.»</a:t>
            </a:r>
          </a:p>
        </p:txBody>
      </p:sp>
      <p:sp>
        <p:nvSpPr>
          <p:cNvPr id="4" name="CasellaDiTesto 3">
            <a:extLst>
              <a:ext uri="{FF2B5EF4-FFF2-40B4-BE49-F238E27FC236}">
                <a16:creationId xmlns:a16="http://schemas.microsoft.com/office/drawing/2014/main" id="{A86993A1-5E62-644E-186F-6F93CDEF0D76}"/>
              </a:ext>
            </a:extLst>
          </p:cNvPr>
          <p:cNvSpPr txBox="1"/>
          <p:nvPr/>
        </p:nvSpPr>
        <p:spPr>
          <a:xfrm>
            <a:off x="8808362" y="6581001"/>
            <a:ext cx="341760" cy="276999"/>
          </a:xfrm>
          <a:prstGeom prst="rect">
            <a:avLst/>
          </a:prstGeom>
          <a:noFill/>
        </p:spPr>
        <p:txBody>
          <a:bodyPr wrap="none" rtlCol="0">
            <a:spAutoFit/>
          </a:bodyPr>
          <a:lstStyle/>
          <a:p>
            <a:r>
              <a:rPr lang="it-IT" sz="1200" dirty="0"/>
              <a:t>22</a:t>
            </a:r>
          </a:p>
        </p:txBody>
      </p:sp>
      <p:pic>
        <p:nvPicPr>
          <p:cNvPr id="6" name="Immagine 5">
            <a:extLst>
              <a:ext uri="{FF2B5EF4-FFF2-40B4-BE49-F238E27FC236}">
                <a16:creationId xmlns:a16="http://schemas.microsoft.com/office/drawing/2014/main" id="{179697F9-798D-5AF4-65E4-E9A056D0CC6E}"/>
              </a:ext>
            </a:extLst>
          </p:cNvPr>
          <p:cNvPicPr>
            <a:picLocks noChangeAspect="1"/>
          </p:cNvPicPr>
          <p:nvPr/>
        </p:nvPicPr>
        <p:blipFill>
          <a:blip r:embed="rId3"/>
          <a:stretch>
            <a:fillRect/>
          </a:stretch>
        </p:blipFill>
        <p:spPr>
          <a:xfrm>
            <a:off x="0" y="1"/>
            <a:ext cx="877095" cy="950780"/>
          </a:xfrm>
          <a:prstGeom prst="rect">
            <a:avLst/>
          </a:prstGeom>
        </p:spPr>
      </p:pic>
    </p:spTree>
    <p:extLst>
      <p:ext uri="{BB962C8B-B14F-4D97-AF65-F5344CB8AC3E}">
        <p14:creationId xmlns:p14="http://schemas.microsoft.com/office/powerpoint/2010/main" val="506417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358955" y="0"/>
            <a:ext cx="6642843" cy="954107"/>
          </a:xfrm>
          <a:prstGeom prst="rect">
            <a:avLst/>
          </a:prstGeom>
          <a:noFill/>
        </p:spPr>
        <p:txBody>
          <a:bodyPr wrap="square">
            <a:spAutoFit/>
          </a:bodyPr>
          <a:lstStyle/>
          <a:p>
            <a:pPr algn="r"/>
            <a:r>
              <a:rPr lang="it-IT" sz="2800" b="1" dirty="0">
                <a:solidFill>
                  <a:schemeClr val="bg2">
                    <a:lumMod val="50000"/>
                  </a:schemeClr>
                </a:solidFill>
              </a:rPr>
              <a:t>Eckhart: le creature un puro nulla e la negazione della negazione</a:t>
            </a:r>
          </a:p>
        </p:txBody>
      </p:sp>
      <p:sp>
        <p:nvSpPr>
          <p:cNvPr id="3" name="CasellaDiTesto 2">
            <a:extLst>
              <a:ext uri="{FF2B5EF4-FFF2-40B4-BE49-F238E27FC236}">
                <a16:creationId xmlns:a16="http://schemas.microsoft.com/office/drawing/2014/main" id="{9413B226-888C-733F-993F-AD40A050EC0C}"/>
              </a:ext>
            </a:extLst>
          </p:cNvPr>
          <p:cNvSpPr txBox="1"/>
          <p:nvPr/>
        </p:nvSpPr>
        <p:spPr>
          <a:xfrm>
            <a:off x="449467" y="999948"/>
            <a:ext cx="8552331" cy="2800767"/>
          </a:xfrm>
          <a:prstGeom prst="rect">
            <a:avLst/>
          </a:prstGeom>
          <a:noFill/>
        </p:spPr>
        <p:txBody>
          <a:bodyPr wrap="square">
            <a:spAutoFit/>
          </a:bodyPr>
          <a:lstStyle/>
          <a:p>
            <a:r>
              <a:rPr lang="it-IT" sz="2200" dirty="0"/>
              <a:t>«[…] </a:t>
            </a:r>
            <a:r>
              <a:rPr lang="it-IT" sz="2200" b="1" dirty="0"/>
              <a:t>la creatura è ontologicamente, metafisicamente nulla</a:t>
            </a:r>
            <a:r>
              <a:rPr lang="it-IT" sz="2200" dirty="0"/>
              <a:t>. Non solo a paragone di Dio, ma in sé, assolutamente, essa è niente. Ciò ch’è assente dall’essere, cioè da Dio, dice E., non esiste, non è niente. Tutte le creature sono un puro nulla. Io non dico che esse siano piccola cosa o qualche cosa: esse sono un assoluto nulla. Ciò che non ha essere non è. </a:t>
            </a:r>
            <a:r>
              <a:rPr lang="it-IT" sz="2200" b="1" dirty="0"/>
              <a:t>Le creature, per se stesse, non hanno alcun essere, poiché il loro essere consiste nella presenza di Dio</a:t>
            </a:r>
            <a:r>
              <a:rPr lang="it-IT" sz="2200" dirty="0"/>
              <a:t>. Se Dio si volge da esse un istante esse son nulla.»</a:t>
            </a:r>
          </a:p>
        </p:txBody>
      </p:sp>
      <p:sp>
        <p:nvSpPr>
          <p:cNvPr id="4" name="CasellaDiTesto 3">
            <a:extLst>
              <a:ext uri="{FF2B5EF4-FFF2-40B4-BE49-F238E27FC236}">
                <a16:creationId xmlns:a16="http://schemas.microsoft.com/office/drawing/2014/main" id="{3D690F65-30B0-0F8C-4E61-ABB42DDB926E}"/>
              </a:ext>
            </a:extLst>
          </p:cNvPr>
          <p:cNvSpPr txBox="1"/>
          <p:nvPr/>
        </p:nvSpPr>
        <p:spPr>
          <a:xfrm>
            <a:off x="449467" y="3846556"/>
            <a:ext cx="8552331" cy="2800767"/>
          </a:xfrm>
          <a:prstGeom prst="rect">
            <a:avLst/>
          </a:prstGeom>
          <a:noFill/>
        </p:spPr>
        <p:txBody>
          <a:bodyPr wrap="square">
            <a:spAutoFit/>
          </a:bodyPr>
          <a:lstStyle/>
          <a:p>
            <a:r>
              <a:rPr lang="it-IT" sz="2200" dirty="0"/>
              <a:t>«[La teologia negativa di Eckhart, con Dio negazione della negazione,] suggella apertamente l’immanenza divina […] </a:t>
            </a:r>
            <a:r>
              <a:rPr lang="it-IT" sz="2200" b="1" dirty="0"/>
              <a:t>esprime</a:t>
            </a:r>
            <a:r>
              <a:rPr lang="it-IT" sz="2200" dirty="0"/>
              <a:t> non il rigetto di una comunicazione fra Dio e l’uomo, l’infinito e il finito, ma </a:t>
            </a:r>
            <a:r>
              <a:rPr lang="it-IT" sz="2200" b="1" dirty="0"/>
              <a:t>l’assorbimento, l’identificazione di Dio e creatura</a:t>
            </a:r>
            <a:r>
              <a:rPr lang="it-IT" sz="2200" dirty="0"/>
              <a:t>; è la formula in cui si esprime la </a:t>
            </a:r>
            <a:r>
              <a:rPr lang="it-IT" sz="2200" dirty="0" err="1"/>
              <a:t>eckhartiana</a:t>
            </a:r>
            <a:r>
              <a:rPr lang="it-IT" sz="2200" dirty="0"/>
              <a:t> </a:t>
            </a:r>
            <a:r>
              <a:rPr lang="it-IT" sz="2200" b="1" dirty="0"/>
              <a:t>coincidenza degli opposti</a:t>
            </a:r>
            <a:r>
              <a:rPr lang="it-IT" sz="2200" dirty="0"/>
              <a:t>, è la formula in cui culmina e si sintetizza il suo monismo mistico, è, infine, non un espediente teologico ma una espressione speculativa dialettica, avente, perciò, un significato determinatamente positivo […].»</a:t>
            </a:r>
          </a:p>
        </p:txBody>
      </p:sp>
      <p:sp>
        <p:nvSpPr>
          <p:cNvPr id="2" name="CasellaDiTesto 1">
            <a:extLst>
              <a:ext uri="{FF2B5EF4-FFF2-40B4-BE49-F238E27FC236}">
                <a16:creationId xmlns:a16="http://schemas.microsoft.com/office/drawing/2014/main" id="{72EC11C1-4793-3A27-4BEA-A48528FCF291}"/>
              </a:ext>
            </a:extLst>
          </p:cNvPr>
          <p:cNvSpPr txBox="1"/>
          <p:nvPr/>
        </p:nvSpPr>
        <p:spPr>
          <a:xfrm>
            <a:off x="8808362" y="6581001"/>
            <a:ext cx="341760" cy="276999"/>
          </a:xfrm>
          <a:prstGeom prst="rect">
            <a:avLst/>
          </a:prstGeom>
          <a:noFill/>
        </p:spPr>
        <p:txBody>
          <a:bodyPr wrap="none" rtlCol="0">
            <a:spAutoFit/>
          </a:bodyPr>
          <a:lstStyle/>
          <a:p>
            <a:r>
              <a:rPr lang="it-IT" sz="1200" dirty="0"/>
              <a:t>23</a:t>
            </a:r>
          </a:p>
        </p:txBody>
      </p:sp>
      <p:pic>
        <p:nvPicPr>
          <p:cNvPr id="6" name="Immagine 5">
            <a:extLst>
              <a:ext uri="{FF2B5EF4-FFF2-40B4-BE49-F238E27FC236}">
                <a16:creationId xmlns:a16="http://schemas.microsoft.com/office/drawing/2014/main" id="{CA9A615F-E392-A6D6-EEA8-3C0A77F12112}"/>
              </a:ext>
            </a:extLst>
          </p:cNvPr>
          <p:cNvPicPr>
            <a:picLocks noChangeAspect="1"/>
          </p:cNvPicPr>
          <p:nvPr/>
        </p:nvPicPr>
        <p:blipFill>
          <a:blip r:embed="rId3"/>
          <a:stretch>
            <a:fillRect/>
          </a:stretch>
        </p:blipFill>
        <p:spPr>
          <a:xfrm>
            <a:off x="0" y="1"/>
            <a:ext cx="877095" cy="950780"/>
          </a:xfrm>
          <a:prstGeom prst="rect">
            <a:avLst/>
          </a:prstGeom>
        </p:spPr>
      </p:pic>
    </p:spTree>
    <p:extLst>
      <p:ext uri="{BB962C8B-B14F-4D97-AF65-F5344CB8AC3E}">
        <p14:creationId xmlns:p14="http://schemas.microsoft.com/office/powerpoint/2010/main" val="2011999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358955" y="17574"/>
            <a:ext cx="6642843" cy="954107"/>
          </a:xfrm>
          <a:prstGeom prst="rect">
            <a:avLst/>
          </a:prstGeom>
          <a:noFill/>
        </p:spPr>
        <p:txBody>
          <a:bodyPr wrap="square">
            <a:spAutoFit/>
          </a:bodyPr>
          <a:lstStyle/>
          <a:p>
            <a:pPr algn="r"/>
            <a:r>
              <a:rPr lang="it-IT" sz="2800" b="1" dirty="0">
                <a:solidFill>
                  <a:schemeClr val="bg2">
                    <a:lumMod val="50000"/>
                  </a:schemeClr>
                </a:solidFill>
              </a:rPr>
              <a:t>Eckhart: il primato della ragione nella conoscenza di Dio</a:t>
            </a:r>
          </a:p>
        </p:txBody>
      </p:sp>
      <p:sp>
        <p:nvSpPr>
          <p:cNvPr id="3" name="CasellaDiTesto 2">
            <a:extLst>
              <a:ext uri="{FF2B5EF4-FFF2-40B4-BE49-F238E27FC236}">
                <a16:creationId xmlns:a16="http://schemas.microsoft.com/office/drawing/2014/main" id="{9413B226-888C-733F-993F-AD40A050EC0C}"/>
              </a:ext>
            </a:extLst>
          </p:cNvPr>
          <p:cNvSpPr txBox="1"/>
          <p:nvPr/>
        </p:nvSpPr>
        <p:spPr>
          <a:xfrm>
            <a:off x="449467" y="1068608"/>
            <a:ext cx="8552331" cy="5509200"/>
          </a:xfrm>
          <a:prstGeom prst="rect">
            <a:avLst/>
          </a:prstGeom>
          <a:noFill/>
        </p:spPr>
        <p:txBody>
          <a:bodyPr wrap="square">
            <a:spAutoFit/>
          </a:bodyPr>
          <a:lstStyle/>
          <a:p>
            <a:r>
              <a:rPr lang="it-IT" sz="2200" dirty="0"/>
              <a:t>«Essa sola [la ragione] è la chiave per penetrare </a:t>
            </a:r>
            <a:r>
              <a:rPr lang="it-IT" sz="2200" dirty="0" err="1"/>
              <a:t>ﬁno</a:t>
            </a:r>
            <a:r>
              <a:rPr lang="it-IT" sz="2200" dirty="0"/>
              <a:t> a Dio qual è nella sua purezza e nudità, essa sola lo tocca e lo abbraccia nella sua essenza, non introducendo essa nemmeno un pensiero, anzi risolvendo ogni molteplice […], mentre l’amore è desiderio, intenzione, pensiero. Dio cade </a:t>
            </a:r>
            <a:r>
              <a:rPr lang="it-IT" sz="2200" b="1" dirty="0"/>
              <a:t>nell’intelligenza discorsiva </a:t>
            </a:r>
            <a:r>
              <a:rPr lang="it-IT" sz="2200" dirty="0"/>
              <a:t>con la determinazione della “verità”, nel volere con quella della “bontà”, </a:t>
            </a:r>
            <a:r>
              <a:rPr lang="it-IT" sz="2200" b="1" dirty="0"/>
              <a:t>soltanto nell’essenza dell’anima, nella ragione, entra come Dio, con il suo essere, la sua essenza</a:t>
            </a:r>
            <a:r>
              <a:rPr lang="it-IT" sz="2200" dirty="0"/>
              <a:t>. L’amore, in quanto amore “senza perché”, dispone, sì, l’anima all’unione con Dio, ma </a:t>
            </a:r>
            <a:r>
              <a:rPr lang="it-IT" sz="2200" b="1" dirty="0"/>
              <a:t>l’organo con cui l’anima entra nel cuore del divino è la ragione</a:t>
            </a:r>
            <a:r>
              <a:rPr lang="it-IT" sz="2200" dirty="0"/>
              <a:t>, intelligenza increata, semplicissima, unitaria  lo unum simplex dell’anima. La ragione, dunque, coglie Dio come “puro essere”, spogliato, cioè, di ogni determinazione anche la più alta […]. Infine, </a:t>
            </a:r>
            <a:r>
              <a:rPr lang="it-IT" sz="2200" b="1" dirty="0"/>
              <a:t>la ragione coglie Dio, l’essere, come uno, coincidenza degli opposti.</a:t>
            </a:r>
            <a:r>
              <a:rPr lang="it-IT" sz="2200" dirty="0"/>
              <a:t> Ciò che nel regno delle cose inferiori è diviso e molteplice diventa uno allorché l’anima si eleva a quella vita nella quale non vi ha più alcuna opposizione: </a:t>
            </a:r>
            <a:r>
              <a:rPr lang="it-IT" sz="2200" b="1" dirty="0"/>
              <a:t>quando l’anima entra nella luce della ragione, essa non sa più nulla degli opposti </a:t>
            </a:r>
            <a:r>
              <a:rPr lang="it-IT" sz="2200" dirty="0"/>
              <a:t>[…].»</a:t>
            </a:r>
          </a:p>
        </p:txBody>
      </p:sp>
      <p:sp>
        <p:nvSpPr>
          <p:cNvPr id="2" name="CasellaDiTesto 1">
            <a:extLst>
              <a:ext uri="{FF2B5EF4-FFF2-40B4-BE49-F238E27FC236}">
                <a16:creationId xmlns:a16="http://schemas.microsoft.com/office/drawing/2014/main" id="{D5B699EB-48B5-9892-F0D5-598F5B25B511}"/>
              </a:ext>
            </a:extLst>
          </p:cNvPr>
          <p:cNvSpPr txBox="1"/>
          <p:nvPr/>
        </p:nvSpPr>
        <p:spPr>
          <a:xfrm>
            <a:off x="8808362" y="6581001"/>
            <a:ext cx="341760" cy="276999"/>
          </a:xfrm>
          <a:prstGeom prst="rect">
            <a:avLst/>
          </a:prstGeom>
          <a:noFill/>
        </p:spPr>
        <p:txBody>
          <a:bodyPr wrap="none" rtlCol="0">
            <a:spAutoFit/>
          </a:bodyPr>
          <a:lstStyle/>
          <a:p>
            <a:r>
              <a:rPr lang="it-IT" sz="1200" dirty="0"/>
              <a:t>24</a:t>
            </a:r>
          </a:p>
        </p:txBody>
      </p:sp>
      <p:pic>
        <p:nvPicPr>
          <p:cNvPr id="4" name="Immagine 3">
            <a:extLst>
              <a:ext uri="{FF2B5EF4-FFF2-40B4-BE49-F238E27FC236}">
                <a16:creationId xmlns:a16="http://schemas.microsoft.com/office/drawing/2014/main" id="{2CC963F6-235C-9899-FC95-6F5B3EA1548C}"/>
              </a:ext>
            </a:extLst>
          </p:cNvPr>
          <p:cNvPicPr>
            <a:picLocks noChangeAspect="1"/>
          </p:cNvPicPr>
          <p:nvPr/>
        </p:nvPicPr>
        <p:blipFill>
          <a:blip r:embed="rId3"/>
          <a:stretch>
            <a:fillRect/>
          </a:stretch>
        </p:blipFill>
        <p:spPr>
          <a:xfrm>
            <a:off x="0" y="1"/>
            <a:ext cx="877095" cy="950780"/>
          </a:xfrm>
          <a:prstGeom prst="rect">
            <a:avLst/>
          </a:prstGeom>
        </p:spPr>
      </p:pic>
    </p:spTree>
    <p:extLst>
      <p:ext uri="{BB962C8B-B14F-4D97-AF65-F5344CB8AC3E}">
        <p14:creationId xmlns:p14="http://schemas.microsoft.com/office/powerpoint/2010/main" val="9609471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358955" y="94593"/>
            <a:ext cx="6642843" cy="523220"/>
          </a:xfrm>
          <a:prstGeom prst="rect">
            <a:avLst/>
          </a:prstGeom>
          <a:noFill/>
        </p:spPr>
        <p:txBody>
          <a:bodyPr wrap="square">
            <a:spAutoFit/>
          </a:bodyPr>
          <a:lstStyle/>
          <a:p>
            <a:pPr algn="r"/>
            <a:r>
              <a:rPr lang="it-IT" sz="2800" b="1" dirty="0">
                <a:solidFill>
                  <a:schemeClr val="bg2">
                    <a:lumMod val="50000"/>
                  </a:schemeClr>
                </a:solidFill>
              </a:rPr>
              <a:t>Eckhart: la deificazione dell’uomo</a:t>
            </a:r>
          </a:p>
        </p:txBody>
      </p:sp>
      <p:sp>
        <p:nvSpPr>
          <p:cNvPr id="3" name="CasellaDiTesto 2">
            <a:extLst>
              <a:ext uri="{FF2B5EF4-FFF2-40B4-BE49-F238E27FC236}">
                <a16:creationId xmlns:a16="http://schemas.microsoft.com/office/drawing/2014/main" id="{9413B226-888C-733F-993F-AD40A050EC0C}"/>
              </a:ext>
            </a:extLst>
          </p:cNvPr>
          <p:cNvSpPr txBox="1"/>
          <p:nvPr/>
        </p:nvSpPr>
        <p:spPr>
          <a:xfrm>
            <a:off x="449467" y="1273217"/>
            <a:ext cx="8552331" cy="5170646"/>
          </a:xfrm>
          <a:prstGeom prst="rect">
            <a:avLst/>
          </a:prstGeom>
          <a:noFill/>
        </p:spPr>
        <p:txBody>
          <a:bodyPr wrap="square">
            <a:spAutoFit/>
          </a:bodyPr>
          <a:lstStyle/>
          <a:p>
            <a:r>
              <a:rPr lang="it-IT" sz="2200" dirty="0"/>
              <a:t>«La creatura, dunque, è nulla in se stessa, e </a:t>
            </a:r>
            <a:r>
              <a:rPr lang="it-IT" sz="2200" b="1" dirty="0"/>
              <a:t>Dio è tutto, è l’essere</a:t>
            </a:r>
            <a:r>
              <a:rPr lang="it-IT" sz="2200" dirty="0"/>
              <a:t>: ma appunto per ciò, per la interna logica del sistema monistico, </a:t>
            </a:r>
            <a:r>
              <a:rPr lang="it-IT" sz="2200" b="1" dirty="0"/>
              <a:t>ogni essere e valore è divino e l’annullamento dell’uomo si cangia ipso facto nella sua divinizzazione</a:t>
            </a:r>
            <a:r>
              <a:rPr lang="it-IT" sz="2200" dirty="0"/>
              <a:t> e la morale dell’abiezione e rinuncia umana più radicale non vuol essere in definitiva che una morale di “libertà” umana perfetta. Certo è detto ch’è Dio stesso ad agire nella e per la creatura, ma, cancellata ogni distinzione fra Dio e la creatura, questa, che si è inteso annientare per se stessa, si riafferma in fine, nei momenti decisivi del </a:t>
            </a:r>
            <a:r>
              <a:rPr lang="it-IT" sz="2200" b="1" dirty="0"/>
              <a:t>processo pratico, etico</a:t>
            </a:r>
            <a:r>
              <a:rPr lang="it-IT" sz="2200" dirty="0"/>
              <a:t>, ch’è </a:t>
            </a:r>
            <a:r>
              <a:rPr lang="it-IT" sz="2200" b="1" dirty="0"/>
              <a:t>concepito come un processo essenzialmente naturale</a:t>
            </a:r>
            <a:r>
              <a:rPr lang="it-IT" sz="2200" dirty="0"/>
              <a:t> (o sovrannaturale-naturale, per la esattezza), </a:t>
            </a:r>
            <a:r>
              <a:rPr lang="it-IT" sz="2200" b="1" dirty="0">
                <a:solidFill>
                  <a:srgbClr val="FF0000"/>
                </a:solidFill>
              </a:rPr>
              <a:t>escludente la grazia </a:t>
            </a:r>
            <a:r>
              <a:rPr lang="it-IT" sz="2200" b="1" dirty="0"/>
              <a:t>dei teologi, affidato in definitiva alla individuale volontà ascetica e all’astrazione razionale umane,</a:t>
            </a:r>
            <a:r>
              <a:rPr lang="it-IT" sz="2200" dirty="0"/>
              <a:t> nella loro “autonomia” […]: affermazione, comunque, di libertà da ogni giogo spirituale chiesastico e scolastico (in senso lato) […]. </a:t>
            </a:r>
            <a:r>
              <a:rPr lang="it-IT" sz="2200" i="1" dirty="0">
                <a:solidFill>
                  <a:srgbClr val="FF0000"/>
                </a:solidFill>
              </a:rPr>
              <a:t>Umanesimo mistico, insomma</a:t>
            </a:r>
            <a:r>
              <a:rPr lang="it-IT" sz="2200" dirty="0"/>
              <a:t>.»</a:t>
            </a:r>
          </a:p>
        </p:txBody>
      </p:sp>
      <p:sp>
        <p:nvSpPr>
          <p:cNvPr id="2" name="CasellaDiTesto 1">
            <a:extLst>
              <a:ext uri="{FF2B5EF4-FFF2-40B4-BE49-F238E27FC236}">
                <a16:creationId xmlns:a16="http://schemas.microsoft.com/office/drawing/2014/main" id="{7C653FFE-248C-66C8-FBA5-64D57C73F02D}"/>
              </a:ext>
            </a:extLst>
          </p:cNvPr>
          <p:cNvSpPr txBox="1"/>
          <p:nvPr/>
        </p:nvSpPr>
        <p:spPr>
          <a:xfrm rot="19940444">
            <a:off x="1913962" y="455550"/>
            <a:ext cx="889987" cy="461665"/>
          </a:xfrm>
          <a:prstGeom prst="rect">
            <a:avLst/>
          </a:prstGeom>
          <a:noFill/>
        </p:spPr>
        <p:txBody>
          <a:bodyPr wrap="none" rtlCol="0">
            <a:spAutoFit/>
          </a:bodyPr>
          <a:lstStyle/>
          <a:p>
            <a:r>
              <a:rPr lang="it-IT" sz="2400" dirty="0">
                <a:solidFill>
                  <a:srgbClr val="FF0000"/>
                </a:solidFill>
                <a:latin typeface="Marker Felt Thin" panose="02000400000000000000" pitchFamily="2" charset="77"/>
              </a:rPr>
              <a:t>1952</a:t>
            </a:r>
          </a:p>
        </p:txBody>
      </p:sp>
      <p:sp>
        <p:nvSpPr>
          <p:cNvPr id="4" name="CasellaDiTesto 3">
            <a:extLst>
              <a:ext uri="{FF2B5EF4-FFF2-40B4-BE49-F238E27FC236}">
                <a16:creationId xmlns:a16="http://schemas.microsoft.com/office/drawing/2014/main" id="{0C297EA5-E79C-CED6-D2A0-89F2E31D5588}"/>
              </a:ext>
            </a:extLst>
          </p:cNvPr>
          <p:cNvSpPr txBox="1"/>
          <p:nvPr/>
        </p:nvSpPr>
        <p:spPr>
          <a:xfrm>
            <a:off x="8808362" y="6581001"/>
            <a:ext cx="341760" cy="276999"/>
          </a:xfrm>
          <a:prstGeom prst="rect">
            <a:avLst/>
          </a:prstGeom>
          <a:noFill/>
        </p:spPr>
        <p:txBody>
          <a:bodyPr wrap="none" rtlCol="0">
            <a:spAutoFit/>
          </a:bodyPr>
          <a:lstStyle/>
          <a:p>
            <a:r>
              <a:rPr lang="it-IT" sz="1200" dirty="0"/>
              <a:t>25</a:t>
            </a:r>
          </a:p>
        </p:txBody>
      </p:sp>
      <p:pic>
        <p:nvPicPr>
          <p:cNvPr id="6" name="Immagine 5">
            <a:extLst>
              <a:ext uri="{FF2B5EF4-FFF2-40B4-BE49-F238E27FC236}">
                <a16:creationId xmlns:a16="http://schemas.microsoft.com/office/drawing/2014/main" id="{818A0FDC-AB50-1C88-47EE-E98D05F78876}"/>
              </a:ext>
            </a:extLst>
          </p:cNvPr>
          <p:cNvPicPr>
            <a:picLocks noChangeAspect="1"/>
          </p:cNvPicPr>
          <p:nvPr/>
        </p:nvPicPr>
        <p:blipFill>
          <a:blip r:embed="rId3"/>
          <a:stretch>
            <a:fillRect/>
          </a:stretch>
        </p:blipFill>
        <p:spPr>
          <a:xfrm>
            <a:off x="0" y="1"/>
            <a:ext cx="877095" cy="950780"/>
          </a:xfrm>
          <a:prstGeom prst="rect">
            <a:avLst/>
          </a:prstGeom>
        </p:spPr>
      </p:pic>
    </p:spTree>
    <p:extLst>
      <p:ext uri="{BB962C8B-B14F-4D97-AF65-F5344CB8AC3E}">
        <p14:creationId xmlns:p14="http://schemas.microsoft.com/office/powerpoint/2010/main" val="1026811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358955" y="17574"/>
            <a:ext cx="6642843" cy="954107"/>
          </a:xfrm>
          <a:prstGeom prst="rect">
            <a:avLst/>
          </a:prstGeom>
          <a:noFill/>
        </p:spPr>
        <p:txBody>
          <a:bodyPr wrap="square">
            <a:spAutoFit/>
          </a:bodyPr>
          <a:lstStyle/>
          <a:p>
            <a:pPr algn="r"/>
            <a:r>
              <a:rPr lang="it-IT" sz="2800" b="1" dirty="0">
                <a:solidFill>
                  <a:schemeClr val="bg2">
                    <a:lumMod val="50000"/>
                  </a:schemeClr>
                </a:solidFill>
              </a:rPr>
              <a:t>La pietra d’inciampo della dialettica spiritualistica</a:t>
            </a:r>
          </a:p>
        </p:txBody>
      </p:sp>
      <p:sp>
        <p:nvSpPr>
          <p:cNvPr id="3" name="CasellaDiTesto 2">
            <a:extLst>
              <a:ext uri="{FF2B5EF4-FFF2-40B4-BE49-F238E27FC236}">
                <a16:creationId xmlns:a16="http://schemas.microsoft.com/office/drawing/2014/main" id="{9413B226-888C-733F-993F-AD40A050EC0C}"/>
              </a:ext>
            </a:extLst>
          </p:cNvPr>
          <p:cNvSpPr txBox="1"/>
          <p:nvPr/>
        </p:nvSpPr>
        <p:spPr>
          <a:xfrm>
            <a:off x="591669" y="1434353"/>
            <a:ext cx="8552331" cy="4401205"/>
          </a:xfrm>
          <a:prstGeom prst="rect">
            <a:avLst/>
          </a:prstGeom>
          <a:noFill/>
        </p:spPr>
        <p:txBody>
          <a:bodyPr wrap="square">
            <a:spAutoFit/>
          </a:bodyPr>
          <a:lstStyle/>
          <a:p>
            <a:r>
              <a:rPr lang="it-IT" sz="2200" dirty="0">
                <a:latin typeface="Times New Roman" panose="02020603050405020304" pitchFamily="18" charset="0"/>
                <a:cs typeface="Times New Roman" panose="02020603050405020304" pitchFamily="18" charset="0"/>
              </a:rPr>
              <a:t>La comune parentela spiritualistica di Hegel ed Eckhart non permette alla dialettica mondanizzata del primo di superare i limiti di una dialettica spiritualistica:</a:t>
            </a:r>
          </a:p>
          <a:p>
            <a:endParaRPr lang="it-IT" sz="2200" dirty="0"/>
          </a:p>
          <a:p>
            <a:r>
              <a:rPr lang="it-IT" sz="2400" dirty="0"/>
              <a:t>«pietra d’inciampo, per così dire, resta pur sempre il principio sintetico di tipo </a:t>
            </a:r>
            <a:r>
              <a:rPr lang="it-IT" sz="2400" dirty="0" err="1"/>
              <a:t>eckhartiano-cusaniano</a:t>
            </a:r>
            <a:r>
              <a:rPr lang="it-IT" sz="2400" dirty="0"/>
              <a:t>, ossia </a:t>
            </a:r>
            <a:r>
              <a:rPr lang="it-IT" sz="2400" b="1" dirty="0"/>
              <a:t>l’uno neoplatonico contenente la pluralità</a:t>
            </a:r>
            <a:r>
              <a:rPr lang="it-IT" sz="2400" dirty="0"/>
              <a:t>, da cui si parte: o insomma </a:t>
            </a:r>
            <a:r>
              <a:rPr lang="it-IT" sz="2400" b="1" dirty="0"/>
              <a:t>l’idea come unità originaria</a:t>
            </a:r>
            <a:r>
              <a:rPr lang="it-IT" sz="2400" dirty="0"/>
              <a:t>; pietra d’inciampo, perché un principio sintetico originario, che il Cusano per primo chiamò consapevolmente “spirito”, </a:t>
            </a:r>
            <a:r>
              <a:rPr lang="it-IT" sz="2400" b="1" dirty="0"/>
              <a:t>frustra ogni riconoscimento veramente mediato, cioè razionale, del plurale e molteplice</a:t>
            </a:r>
            <a:r>
              <a:rPr lang="it-IT" sz="2400" dirty="0"/>
              <a:t>, e del mondo e dell’uomo insomma […]. .»</a:t>
            </a:r>
          </a:p>
        </p:txBody>
      </p:sp>
      <p:sp>
        <p:nvSpPr>
          <p:cNvPr id="2" name="CasellaDiTesto 1">
            <a:extLst>
              <a:ext uri="{FF2B5EF4-FFF2-40B4-BE49-F238E27FC236}">
                <a16:creationId xmlns:a16="http://schemas.microsoft.com/office/drawing/2014/main" id="{3EBC492E-8A13-0FB7-B6AA-D624144CA083}"/>
              </a:ext>
            </a:extLst>
          </p:cNvPr>
          <p:cNvSpPr txBox="1"/>
          <p:nvPr/>
        </p:nvSpPr>
        <p:spPr>
          <a:xfrm rot="19940444">
            <a:off x="605841" y="386981"/>
            <a:ext cx="889987" cy="461665"/>
          </a:xfrm>
          <a:prstGeom prst="rect">
            <a:avLst/>
          </a:prstGeom>
          <a:noFill/>
        </p:spPr>
        <p:txBody>
          <a:bodyPr wrap="none" rtlCol="0">
            <a:spAutoFit/>
          </a:bodyPr>
          <a:lstStyle/>
          <a:p>
            <a:r>
              <a:rPr lang="it-IT" sz="2400" dirty="0">
                <a:solidFill>
                  <a:srgbClr val="FF0000"/>
                </a:solidFill>
                <a:latin typeface="Marker Felt Thin" panose="02000400000000000000" pitchFamily="2" charset="77"/>
              </a:rPr>
              <a:t>1952</a:t>
            </a:r>
          </a:p>
        </p:txBody>
      </p:sp>
      <p:sp>
        <p:nvSpPr>
          <p:cNvPr id="4" name="CasellaDiTesto 3">
            <a:extLst>
              <a:ext uri="{FF2B5EF4-FFF2-40B4-BE49-F238E27FC236}">
                <a16:creationId xmlns:a16="http://schemas.microsoft.com/office/drawing/2014/main" id="{CD37982C-3E52-B108-6DDF-B52929F33B51}"/>
              </a:ext>
            </a:extLst>
          </p:cNvPr>
          <p:cNvSpPr txBox="1"/>
          <p:nvPr/>
        </p:nvSpPr>
        <p:spPr>
          <a:xfrm>
            <a:off x="8808362" y="6581001"/>
            <a:ext cx="341760" cy="276999"/>
          </a:xfrm>
          <a:prstGeom prst="rect">
            <a:avLst/>
          </a:prstGeom>
          <a:noFill/>
        </p:spPr>
        <p:txBody>
          <a:bodyPr wrap="none" rtlCol="0">
            <a:spAutoFit/>
          </a:bodyPr>
          <a:lstStyle/>
          <a:p>
            <a:r>
              <a:rPr lang="it-IT" sz="1200" dirty="0"/>
              <a:t>26</a:t>
            </a:r>
          </a:p>
        </p:txBody>
      </p:sp>
    </p:spTree>
    <p:extLst>
      <p:ext uri="{BB962C8B-B14F-4D97-AF65-F5344CB8AC3E}">
        <p14:creationId xmlns:p14="http://schemas.microsoft.com/office/powerpoint/2010/main" val="993613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74F34958-0FFB-A695-DBC4-66CD950B1C79}"/>
              </a:ext>
            </a:extLst>
          </p:cNvPr>
          <p:cNvSpPr txBox="1"/>
          <p:nvPr/>
        </p:nvSpPr>
        <p:spPr>
          <a:xfrm>
            <a:off x="922265" y="5230990"/>
            <a:ext cx="7299469" cy="769441"/>
          </a:xfrm>
          <a:prstGeom prst="rect">
            <a:avLst/>
          </a:prstGeom>
          <a:noFill/>
        </p:spPr>
        <p:txBody>
          <a:bodyPr wrap="square" rtlCol="0">
            <a:spAutoFit/>
          </a:bodyPr>
          <a:lstStyle/>
          <a:p>
            <a:pPr algn="ctr"/>
            <a:r>
              <a:rPr lang="en-GB" sz="4400" b="1" dirty="0">
                <a:ln w="22225">
                  <a:solidFill>
                    <a:schemeClr val="accent2"/>
                  </a:solidFill>
                  <a:prstDash val="solid"/>
                </a:ln>
                <a:solidFill>
                  <a:schemeClr val="accent2">
                    <a:lumMod val="40000"/>
                    <a:lumOff val="60000"/>
                  </a:schemeClr>
                </a:solidFill>
              </a:rPr>
              <a:t>Thank you!</a:t>
            </a:r>
          </a:p>
        </p:txBody>
      </p:sp>
      <p:pic>
        <p:nvPicPr>
          <p:cNvPr id="4" name="Immagine 3">
            <a:extLst>
              <a:ext uri="{FF2B5EF4-FFF2-40B4-BE49-F238E27FC236}">
                <a16:creationId xmlns:a16="http://schemas.microsoft.com/office/drawing/2014/main" id="{9B5CC886-68B5-3AF2-82B7-018F009752D5}"/>
              </a:ext>
            </a:extLst>
          </p:cNvPr>
          <p:cNvPicPr>
            <a:picLocks noChangeAspect="1"/>
          </p:cNvPicPr>
          <p:nvPr/>
        </p:nvPicPr>
        <p:blipFill>
          <a:blip r:embed="rId3"/>
          <a:stretch>
            <a:fillRect/>
          </a:stretch>
        </p:blipFill>
        <p:spPr>
          <a:xfrm>
            <a:off x="2336592" y="252343"/>
            <a:ext cx="4470816" cy="4470816"/>
          </a:xfrm>
          <a:prstGeom prst="rect">
            <a:avLst/>
          </a:prstGeom>
        </p:spPr>
      </p:pic>
    </p:spTree>
    <p:extLst>
      <p:ext uri="{BB962C8B-B14F-4D97-AF65-F5344CB8AC3E}">
        <p14:creationId xmlns:p14="http://schemas.microsoft.com/office/powerpoint/2010/main" val="23977800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pic>
        <p:nvPicPr>
          <p:cNvPr id="17" name="Immagine 16">
            <a:extLst>
              <a:ext uri="{FF2B5EF4-FFF2-40B4-BE49-F238E27FC236}">
                <a16:creationId xmlns:a16="http://schemas.microsoft.com/office/drawing/2014/main" id="{10348450-AE2C-BA4E-6429-2066D22B1402}"/>
              </a:ext>
            </a:extLst>
          </p:cNvPr>
          <p:cNvPicPr>
            <a:picLocks noChangeAspect="1"/>
          </p:cNvPicPr>
          <p:nvPr/>
        </p:nvPicPr>
        <p:blipFill>
          <a:blip r:embed="rId3">
            <a:alphaModFix amt="40000"/>
          </a:blip>
          <a:stretch>
            <a:fillRect/>
          </a:stretch>
        </p:blipFill>
        <p:spPr>
          <a:xfrm>
            <a:off x="-1428751" y="0"/>
            <a:ext cx="12001502" cy="6858000"/>
          </a:xfrm>
          <a:prstGeom prst="rect">
            <a:avLst/>
          </a:prstGeom>
          <a:effectLst>
            <a:outerShdw dist="50800" sx="1000" sy="1000" algn="ctr" rotWithShape="0">
              <a:srgbClr val="000000"/>
            </a:outerShdw>
            <a:reflection endPos="65000" dist="50800" dir="5400000" sy="-100000" algn="bl" rotWithShape="0"/>
          </a:effectLst>
          <a:scene3d>
            <a:camera prst="orthographicFront">
              <a:rot lat="0" lon="2460000" rev="0"/>
            </a:camera>
            <a:lightRig rig="threePt" dir="t"/>
          </a:scene3d>
        </p:spPr>
      </p:pic>
      <p:sp>
        <p:nvSpPr>
          <p:cNvPr id="10" name="CasellaDiTesto 9">
            <a:extLst>
              <a:ext uri="{FF2B5EF4-FFF2-40B4-BE49-F238E27FC236}">
                <a16:creationId xmlns:a16="http://schemas.microsoft.com/office/drawing/2014/main" id="{474AF412-EB92-743C-EBD5-6AB061C3B00D}"/>
              </a:ext>
            </a:extLst>
          </p:cNvPr>
          <p:cNvSpPr txBox="1"/>
          <p:nvPr/>
        </p:nvSpPr>
        <p:spPr>
          <a:xfrm>
            <a:off x="821514" y="470450"/>
            <a:ext cx="7236509" cy="830997"/>
          </a:xfrm>
          <a:prstGeom prst="rect">
            <a:avLst/>
          </a:prstGeom>
          <a:noFill/>
        </p:spPr>
        <p:txBody>
          <a:bodyPr wrap="square">
            <a:spAutoFit/>
          </a:bodyPr>
          <a:lstStyle/>
          <a:p>
            <a:pPr algn="ctr"/>
            <a:r>
              <a:rPr lang="it-IT" sz="4800" b="1" i="0" dirty="0">
                <a:solidFill>
                  <a:srgbClr val="FF0000"/>
                </a:solidFill>
                <a:effectLst/>
              </a:rPr>
              <a:t>Hegel romantico e mistico</a:t>
            </a:r>
            <a:endParaRPr lang="it-IT" sz="4800" b="1" dirty="0">
              <a:solidFill>
                <a:srgbClr val="FF0000"/>
              </a:solidFill>
            </a:endParaRPr>
          </a:p>
        </p:txBody>
      </p:sp>
      <p:pic>
        <p:nvPicPr>
          <p:cNvPr id="7" name="Immagine 6">
            <a:extLst>
              <a:ext uri="{FF2B5EF4-FFF2-40B4-BE49-F238E27FC236}">
                <a16:creationId xmlns:a16="http://schemas.microsoft.com/office/drawing/2014/main" id="{8E43CE62-E555-1BFC-54B1-8698E2A7F6AF}"/>
              </a:ext>
            </a:extLst>
          </p:cNvPr>
          <p:cNvPicPr>
            <a:picLocks noChangeAspect="1"/>
          </p:cNvPicPr>
          <p:nvPr/>
        </p:nvPicPr>
        <p:blipFill>
          <a:blip r:embed="rId4"/>
          <a:stretch>
            <a:fillRect/>
          </a:stretch>
        </p:blipFill>
        <p:spPr>
          <a:xfrm>
            <a:off x="2106705" y="1734671"/>
            <a:ext cx="5123329" cy="5123329"/>
          </a:xfrm>
          <a:prstGeom prst="rect">
            <a:avLst/>
          </a:prstGeom>
        </p:spPr>
      </p:pic>
    </p:spTree>
    <p:extLst>
      <p:ext uri="{BB962C8B-B14F-4D97-AF65-F5344CB8AC3E}">
        <p14:creationId xmlns:p14="http://schemas.microsoft.com/office/powerpoint/2010/main" val="17031043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96F7F21-7BBD-49B5-4339-981095418424}"/>
              </a:ext>
            </a:extLst>
          </p:cNvPr>
          <p:cNvPicPr>
            <a:picLocks noChangeAspect="1"/>
          </p:cNvPicPr>
          <p:nvPr/>
        </p:nvPicPr>
        <p:blipFill>
          <a:blip r:embed="rId3"/>
          <a:stretch>
            <a:fillRect/>
          </a:stretch>
        </p:blipFill>
        <p:spPr>
          <a:xfrm>
            <a:off x="0" y="376518"/>
            <a:ext cx="3682948" cy="5923317"/>
          </a:xfrm>
          <a:prstGeom prst="rect">
            <a:avLst/>
          </a:prstGeom>
        </p:spPr>
      </p:pic>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8" name="CasellaDiTesto 7">
            <a:extLst>
              <a:ext uri="{FF2B5EF4-FFF2-40B4-BE49-F238E27FC236}">
                <a16:creationId xmlns:a16="http://schemas.microsoft.com/office/drawing/2014/main" id="{795D0EF9-B5F1-2D31-5F86-F1F1661824FA}"/>
              </a:ext>
            </a:extLst>
          </p:cNvPr>
          <p:cNvSpPr txBox="1"/>
          <p:nvPr/>
        </p:nvSpPr>
        <p:spPr>
          <a:xfrm>
            <a:off x="3818966" y="1568461"/>
            <a:ext cx="5244352" cy="3539430"/>
          </a:xfrm>
          <a:prstGeom prst="rect">
            <a:avLst/>
          </a:prstGeom>
          <a:noFill/>
        </p:spPr>
        <p:txBody>
          <a:bodyPr wrap="square">
            <a:spAutoFit/>
          </a:bodyPr>
          <a:lstStyle/>
          <a:p>
            <a:pPr algn="r"/>
            <a:r>
              <a:rPr lang="it-IT" sz="2800" i="0" dirty="0">
                <a:effectLst/>
              </a:rPr>
              <a:t>Il tentativo «</a:t>
            </a:r>
            <a:r>
              <a:rPr lang="it-IT" sz="2800" dirty="0"/>
              <a:t>abbracciare </a:t>
            </a:r>
            <a:r>
              <a:rPr lang="it-IT" sz="2800" b="1" dirty="0"/>
              <a:t>nella sua interezza e complessità</a:t>
            </a:r>
            <a:r>
              <a:rPr lang="it-IT" sz="2800" dirty="0"/>
              <a:t> lo sviluppo mentale dello Hegel giovanile dal 1793 al 1800, badando soprattutto a segnare la linea di progresso speculativo che si palesa attraverso le prime esperienze di pensiero del nostro autore.»</a:t>
            </a:r>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4186518" y="623546"/>
            <a:ext cx="4796116" cy="523220"/>
          </a:xfrm>
          <a:prstGeom prst="rect">
            <a:avLst/>
          </a:prstGeom>
          <a:noFill/>
        </p:spPr>
        <p:txBody>
          <a:bodyPr wrap="square">
            <a:spAutoFit/>
          </a:bodyPr>
          <a:lstStyle/>
          <a:p>
            <a:pPr algn="r"/>
            <a:r>
              <a:rPr lang="it-IT" sz="2800" b="1" i="0" dirty="0">
                <a:solidFill>
                  <a:srgbClr val="FF0000"/>
                </a:solidFill>
                <a:effectLst/>
              </a:rPr>
              <a:t>Quanto si propone della Volpe</a:t>
            </a:r>
            <a:endParaRPr lang="it-IT" sz="2800" b="1" dirty="0">
              <a:solidFill>
                <a:srgbClr val="FF0000"/>
              </a:solidFill>
            </a:endParaRPr>
          </a:p>
        </p:txBody>
      </p:sp>
      <p:sp>
        <p:nvSpPr>
          <p:cNvPr id="2" name="CasellaDiTesto 1">
            <a:extLst>
              <a:ext uri="{FF2B5EF4-FFF2-40B4-BE49-F238E27FC236}">
                <a16:creationId xmlns:a16="http://schemas.microsoft.com/office/drawing/2014/main" id="{6A537122-66DC-3F43-00C2-6A10358A92B3}"/>
              </a:ext>
            </a:extLst>
          </p:cNvPr>
          <p:cNvSpPr txBox="1"/>
          <p:nvPr/>
        </p:nvSpPr>
        <p:spPr>
          <a:xfrm>
            <a:off x="8880786" y="6581001"/>
            <a:ext cx="263214" cy="276999"/>
          </a:xfrm>
          <a:prstGeom prst="rect">
            <a:avLst/>
          </a:prstGeom>
          <a:noFill/>
        </p:spPr>
        <p:txBody>
          <a:bodyPr wrap="none" rtlCol="0">
            <a:spAutoFit/>
          </a:bodyPr>
          <a:lstStyle/>
          <a:p>
            <a:r>
              <a:rPr lang="it-IT" sz="1200" dirty="0"/>
              <a:t>4</a:t>
            </a:r>
          </a:p>
        </p:txBody>
      </p:sp>
    </p:spTree>
    <p:extLst>
      <p:ext uri="{BB962C8B-B14F-4D97-AF65-F5344CB8AC3E}">
        <p14:creationId xmlns:p14="http://schemas.microsoft.com/office/powerpoint/2010/main" val="34955956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8" name="CasellaDiTesto 7">
            <a:extLst>
              <a:ext uri="{FF2B5EF4-FFF2-40B4-BE49-F238E27FC236}">
                <a16:creationId xmlns:a16="http://schemas.microsoft.com/office/drawing/2014/main" id="{795D0EF9-B5F1-2D31-5F86-F1F1661824FA}"/>
              </a:ext>
            </a:extLst>
          </p:cNvPr>
          <p:cNvSpPr txBox="1"/>
          <p:nvPr/>
        </p:nvSpPr>
        <p:spPr>
          <a:xfrm>
            <a:off x="215153" y="3478656"/>
            <a:ext cx="8803341" cy="2554545"/>
          </a:xfrm>
          <a:prstGeom prst="rect">
            <a:avLst/>
          </a:prstGeom>
          <a:noFill/>
        </p:spPr>
        <p:txBody>
          <a:bodyPr wrap="square">
            <a:spAutoFit/>
          </a:bodyPr>
          <a:lstStyle/>
          <a:p>
            <a:r>
              <a:rPr lang="it-IT" sz="2000" i="0" dirty="0">
                <a:effectLst/>
              </a:rPr>
              <a:t>«[…] documento importante […] perché è cronologicamente e idealmente al mezzo dello svolgimento giovanile di H.: mentre riecheggia ancora vagamente motivi della </a:t>
            </a:r>
            <a:r>
              <a:rPr lang="it-IT" sz="2000" b="1" i="0" dirty="0">
                <a:effectLst/>
              </a:rPr>
              <a:t>prima epoca </a:t>
            </a:r>
            <a:r>
              <a:rPr lang="it-IT" sz="2000" i="0" dirty="0">
                <a:effectLst/>
              </a:rPr>
              <a:t>[quella illuminista], quali l’accenno all’eticità kantiana e all’ideale politico greco, annuncia già, col panteismo, la </a:t>
            </a:r>
            <a:r>
              <a:rPr lang="it-IT" sz="2000" b="1" i="0" dirty="0">
                <a:effectLst/>
              </a:rPr>
              <a:t>nuova epoca</a:t>
            </a:r>
            <a:r>
              <a:rPr lang="it-IT" sz="2000" i="0" dirty="0">
                <a:effectLst/>
              </a:rPr>
              <a:t>: </a:t>
            </a:r>
            <a:r>
              <a:rPr lang="it-IT" sz="2000" i="1" dirty="0"/>
              <a:t>Lo spirito del cristianesimo</a:t>
            </a:r>
            <a:r>
              <a:rPr lang="it-IT" sz="2000" i="0" dirty="0">
                <a:effectLst/>
              </a:rPr>
              <a:t> (in cui si troveranno poi, fra l’altro, valutazioni di riti cristiani, quale ad es. il battesimo, alla stregua di riti eleusini). </a:t>
            </a:r>
            <a:r>
              <a:rPr lang="it-IT" sz="2000" b="1" i="0" dirty="0">
                <a:effectLst/>
              </a:rPr>
              <a:t>L’ispirazione dello </a:t>
            </a:r>
            <a:r>
              <a:rPr lang="it-IT" sz="2000" b="1" i="0" dirty="0" err="1">
                <a:effectLst/>
              </a:rPr>
              <a:t>Hölderlin</a:t>
            </a:r>
            <a:r>
              <a:rPr lang="it-IT" sz="2000" i="0" dirty="0">
                <a:effectLst/>
              </a:rPr>
              <a:t>, il cui panteismo era già sviluppato all’epoca in cui fu scritto </a:t>
            </a:r>
            <a:r>
              <a:rPr lang="it-IT" sz="2000" i="1" dirty="0"/>
              <a:t>Eleusi</a:t>
            </a:r>
            <a:r>
              <a:rPr lang="it-IT" sz="2000" i="0" dirty="0">
                <a:effectLst/>
              </a:rPr>
              <a:t>, è indiscutibile, e ne è una esplicita conferma la dedica a lui del componimento.»</a:t>
            </a:r>
            <a:r>
              <a:rPr lang="it-IT" sz="2000" dirty="0"/>
              <a:t> </a:t>
            </a:r>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2563906" y="2539547"/>
            <a:ext cx="6104965" cy="954107"/>
          </a:xfrm>
          <a:prstGeom prst="rect">
            <a:avLst/>
          </a:prstGeom>
          <a:noFill/>
        </p:spPr>
        <p:txBody>
          <a:bodyPr wrap="square">
            <a:spAutoFit/>
          </a:bodyPr>
          <a:lstStyle/>
          <a:p>
            <a:pPr algn="r"/>
            <a:r>
              <a:rPr lang="it-IT" sz="2800" b="1" i="0" dirty="0">
                <a:solidFill>
                  <a:srgbClr val="FF0000"/>
                </a:solidFill>
                <a:effectLst/>
              </a:rPr>
              <a:t>L’importanza dell’elegia </a:t>
            </a:r>
            <a:r>
              <a:rPr lang="it-IT" sz="2800" b="1" i="1" dirty="0">
                <a:solidFill>
                  <a:srgbClr val="FF0000"/>
                </a:solidFill>
                <a:effectLst/>
              </a:rPr>
              <a:t>Eleusi</a:t>
            </a:r>
            <a:r>
              <a:rPr lang="it-IT" sz="2800" b="1" i="0" dirty="0">
                <a:solidFill>
                  <a:srgbClr val="FF0000"/>
                </a:solidFill>
                <a:effectLst/>
              </a:rPr>
              <a:t> per </a:t>
            </a:r>
          </a:p>
          <a:p>
            <a:pPr algn="r"/>
            <a:r>
              <a:rPr lang="it-IT" sz="2800" b="1" i="0" dirty="0">
                <a:solidFill>
                  <a:srgbClr val="FF0000"/>
                </a:solidFill>
                <a:effectLst/>
              </a:rPr>
              <a:t>della Volpe</a:t>
            </a:r>
            <a:endParaRPr lang="it-IT" sz="2800" b="1" dirty="0">
              <a:solidFill>
                <a:srgbClr val="FF0000"/>
              </a:solidFill>
            </a:endParaRPr>
          </a:p>
        </p:txBody>
      </p:sp>
      <p:pic>
        <p:nvPicPr>
          <p:cNvPr id="3" name="Immagine 2">
            <a:extLst>
              <a:ext uri="{FF2B5EF4-FFF2-40B4-BE49-F238E27FC236}">
                <a16:creationId xmlns:a16="http://schemas.microsoft.com/office/drawing/2014/main" id="{7B4D60A9-7897-DC6E-059A-85A556859B3E}"/>
              </a:ext>
            </a:extLst>
          </p:cNvPr>
          <p:cNvPicPr>
            <a:picLocks noChangeAspect="1"/>
          </p:cNvPicPr>
          <p:nvPr/>
        </p:nvPicPr>
        <p:blipFill>
          <a:blip r:embed="rId3"/>
          <a:stretch>
            <a:fillRect/>
          </a:stretch>
        </p:blipFill>
        <p:spPr>
          <a:xfrm>
            <a:off x="0" y="0"/>
            <a:ext cx="5871882" cy="2722418"/>
          </a:xfrm>
          <a:prstGeom prst="rect">
            <a:avLst/>
          </a:prstGeom>
        </p:spPr>
      </p:pic>
      <p:sp>
        <p:nvSpPr>
          <p:cNvPr id="6" name="CasellaDiTesto 5">
            <a:extLst>
              <a:ext uri="{FF2B5EF4-FFF2-40B4-BE49-F238E27FC236}">
                <a16:creationId xmlns:a16="http://schemas.microsoft.com/office/drawing/2014/main" id="{7F242757-56AD-08B2-1852-2775C6526437}"/>
              </a:ext>
            </a:extLst>
          </p:cNvPr>
          <p:cNvSpPr txBox="1"/>
          <p:nvPr/>
        </p:nvSpPr>
        <p:spPr>
          <a:xfrm>
            <a:off x="259976" y="6081553"/>
            <a:ext cx="8713694" cy="707886"/>
          </a:xfrm>
          <a:prstGeom prst="rect">
            <a:avLst/>
          </a:prstGeom>
          <a:noFill/>
        </p:spPr>
        <p:txBody>
          <a:bodyPr wrap="square">
            <a:spAutoFit/>
          </a:bodyPr>
          <a:lstStyle/>
          <a:p>
            <a:pPr algn="just" rtl="0">
              <a:lnSpc>
                <a:spcPct val="100000"/>
              </a:lnSpc>
            </a:pPr>
            <a:r>
              <a:rPr lang="it-IT" sz="2000" i="0" dirty="0">
                <a:solidFill>
                  <a:srgbClr val="000000"/>
                </a:solidFill>
                <a:effectLst/>
              </a:rPr>
              <a:t>«[…] questo panteismo quasi mistico dello Hegel di </a:t>
            </a:r>
            <a:r>
              <a:rPr lang="it-IT" sz="2000" i="1" dirty="0">
                <a:solidFill>
                  <a:srgbClr val="000000"/>
                </a:solidFill>
                <a:effectLst/>
              </a:rPr>
              <a:t>Eleusi</a:t>
            </a:r>
            <a:r>
              <a:rPr lang="it-IT" sz="2000" i="0" dirty="0">
                <a:solidFill>
                  <a:srgbClr val="000000"/>
                </a:solidFill>
                <a:effectLst/>
              </a:rPr>
              <a:t> è ancor troppo vago e appena poeticamente espresso. </a:t>
            </a:r>
            <a:r>
              <a:rPr lang="it-IT" sz="2000" b="1" i="0" dirty="0">
                <a:solidFill>
                  <a:srgbClr val="000000"/>
                </a:solidFill>
                <a:effectLst/>
              </a:rPr>
              <a:t>Bisognerà attendere</a:t>
            </a:r>
            <a:r>
              <a:rPr lang="it-IT" sz="2000" i="0" dirty="0">
                <a:solidFill>
                  <a:srgbClr val="000000"/>
                </a:solidFill>
                <a:effectLst/>
              </a:rPr>
              <a:t>.»</a:t>
            </a:r>
            <a:endParaRPr lang="it-IT" sz="2000" dirty="0">
              <a:solidFill>
                <a:srgbClr val="000000"/>
              </a:solidFill>
              <a:effectLst/>
            </a:endParaRPr>
          </a:p>
        </p:txBody>
      </p:sp>
      <p:sp>
        <p:nvSpPr>
          <p:cNvPr id="2" name="CasellaDiTesto 1">
            <a:extLst>
              <a:ext uri="{FF2B5EF4-FFF2-40B4-BE49-F238E27FC236}">
                <a16:creationId xmlns:a16="http://schemas.microsoft.com/office/drawing/2014/main" id="{B836900F-58CA-8E6D-D023-8225BEA9C999}"/>
              </a:ext>
            </a:extLst>
          </p:cNvPr>
          <p:cNvSpPr txBox="1"/>
          <p:nvPr/>
        </p:nvSpPr>
        <p:spPr>
          <a:xfrm>
            <a:off x="8880786" y="6581001"/>
            <a:ext cx="263214" cy="276999"/>
          </a:xfrm>
          <a:prstGeom prst="rect">
            <a:avLst/>
          </a:prstGeom>
          <a:noFill/>
        </p:spPr>
        <p:txBody>
          <a:bodyPr wrap="none" rtlCol="0">
            <a:spAutoFit/>
          </a:bodyPr>
          <a:lstStyle/>
          <a:p>
            <a:r>
              <a:rPr lang="it-IT" sz="1200" dirty="0"/>
              <a:t>5</a:t>
            </a:r>
          </a:p>
        </p:txBody>
      </p:sp>
    </p:spTree>
    <p:extLst>
      <p:ext uri="{BB962C8B-B14F-4D97-AF65-F5344CB8AC3E}">
        <p14:creationId xmlns:p14="http://schemas.microsoft.com/office/powerpoint/2010/main" val="57627711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8" name="CasellaDiTesto 7">
            <a:extLst>
              <a:ext uri="{FF2B5EF4-FFF2-40B4-BE49-F238E27FC236}">
                <a16:creationId xmlns:a16="http://schemas.microsoft.com/office/drawing/2014/main" id="{795D0EF9-B5F1-2D31-5F86-F1F1661824FA}"/>
              </a:ext>
            </a:extLst>
          </p:cNvPr>
          <p:cNvSpPr txBox="1"/>
          <p:nvPr/>
        </p:nvSpPr>
        <p:spPr>
          <a:xfrm>
            <a:off x="277906" y="1882588"/>
            <a:ext cx="8803341" cy="4708981"/>
          </a:xfrm>
          <a:prstGeom prst="rect">
            <a:avLst/>
          </a:prstGeom>
          <a:noFill/>
        </p:spPr>
        <p:txBody>
          <a:bodyPr wrap="square">
            <a:spAutoFit/>
          </a:bodyPr>
          <a:lstStyle/>
          <a:p>
            <a:r>
              <a:rPr lang="it-IT" sz="2000" i="0" dirty="0">
                <a:effectLst/>
              </a:rPr>
              <a:t>«[…] l’assoluto è concepito dallo </a:t>
            </a:r>
            <a:r>
              <a:rPr lang="it-IT" sz="2000" i="0" dirty="0" err="1">
                <a:effectLst/>
              </a:rPr>
              <a:t>Hölderlin</a:t>
            </a:r>
            <a:r>
              <a:rPr lang="it-IT" sz="2000" i="0" dirty="0">
                <a:effectLst/>
              </a:rPr>
              <a:t> come </a:t>
            </a:r>
            <a:r>
              <a:rPr lang="it-IT" sz="2000" i="1" dirty="0"/>
              <a:t>natura</a:t>
            </a:r>
            <a:r>
              <a:rPr lang="it-IT" sz="2000" i="0" dirty="0">
                <a:effectLst/>
              </a:rPr>
              <a:t> o </a:t>
            </a:r>
            <a:r>
              <a:rPr lang="it-IT" sz="2000" i="1" dirty="0"/>
              <a:t>vita</a:t>
            </a:r>
            <a:r>
              <a:rPr lang="it-IT" sz="2000" i="0" dirty="0">
                <a:effectLst/>
              </a:rPr>
              <a:t>. </a:t>
            </a:r>
            <a:r>
              <a:rPr lang="it-IT" sz="2000" b="1" i="0" dirty="0">
                <a:effectLst/>
              </a:rPr>
              <a:t>L’uno-tutto della natura</a:t>
            </a:r>
            <a:r>
              <a:rPr lang="it-IT" sz="2000" i="0" dirty="0">
                <a:effectLst/>
              </a:rPr>
              <a:t> egli lo concepisce, riecheggiando il Goethe, come una infinita armonia di forze. La natura, come tutto “vivente”, si determina necessariamente in </a:t>
            </a:r>
            <a:r>
              <a:rPr lang="it-IT" sz="2000" b="1" i="0" dirty="0">
                <a:effectLst/>
              </a:rPr>
              <a:t>infinite individualizzazioni</a:t>
            </a:r>
            <a:r>
              <a:rPr lang="it-IT" sz="2000" i="0" dirty="0">
                <a:effectLst/>
              </a:rPr>
              <a:t>, poiché questo tutto vive soltanto nelle sue parti, altrimenti corre la sorte di dissolversi, vanificandosi in una vuota infinità. </a:t>
            </a:r>
            <a:r>
              <a:rPr lang="it-IT" sz="2000" b="1" i="0" dirty="0">
                <a:effectLst/>
              </a:rPr>
              <a:t>Il singolo</a:t>
            </a:r>
            <a:r>
              <a:rPr lang="it-IT" sz="2000" i="0" dirty="0">
                <a:effectLst/>
              </a:rPr>
              <a:t>, a sua volta, è spinto a superare la sua singolarità, e a mettersi </a:t>
            </a:r>
            <a:r>
              <a:rPr lang="it-IT" sz="2000" b="1" i="0" dirty="0">
                <a:effectLst/>
              </a:rPr>
              <a:t>in armonia </a:t>
            </a:r>
            <a:r>
              <a:rPr lang="it-IT" sz="2000" i="0" dirty="0">
                <a:effectLst/>
              </a:rPr>
              <a:t>con ogni altro singolo, non per mezzo di una astratta legge mortificante, ma mediante una inclinazione naturale, che reca in sé, alle radici del suo essere, </a:t>
            </a:r>
            <a:r>
              <a:rPr lang="it-IT" sz="2000" b="1" i="0" dirty="0">
                <a:effectLst/>
              </a:rPr>
              <a:t>mediante l’amore</a:t>
            </a:r>
            <a:r>
              <a:rPr lang="it-IT" sz="2000" i="0" dirty="0">
                <a:effectLst/>
              </a:rPr>
              <a:t>: e realizza così </a:t>
            </a:r>
            <a:r>
              <a:rPr lang="it-IT" sz="2000" i="1" dirty="0"/>
              <a:t>naturalmente</a:t>
            </a:r>
            <a:r>
              <a:rPr lang="it-IT" sz="2000" i="0" dirty="0">
                <a:effectLst/>
              </a:rPr>
              <a:t> nella armonia col tutto la sua libertà, la moralità; ma al tempo stesso realizza così veramente la sua vita, poiché sfugge la sua morte, che è di </a:t>
            </a:r>
            <a:r>
              <a:rPr lang="it-IT" sz="2000" b="1" i="0" dirty="0">
                <a:effectLst/>
              </a:rPr>
              <a:t>andar distrutto, se si isola</a:t>
            </a:r>
            <a:r>
              <a:rPr lang="it-IT" sz="2000" i="0" dirty="0">
                <a:effectLst/>
              </a:rPr>
              <a:t>. </a:t>
            </a:r>
            <a:r>
              <a:rPr lang="it-IT" sz="2000" b="1" i="0" dirty="0">
                <a:effectLst/>
              </a:rPr>
              <a:t>Ciò che è l’amore nella pratica, lo è l’</a:t>
            </a:r>
            <a:r>
              <a:rPr lang="it-IT" sz="2000" b="1" i="1" dirty="0"/>
              <a:t>entusiasmo</a:t>
            </a:r>
            <a:r>
              <a:rPr lang="it-IT" sz="2000" b="1" i="0" dirty="0">
                <a:effectLst/>
              </a:rPr>
              <a:t> </a:t>
            </a:r>
            <a:r>
              <a:rPr lang="it-IT" sz="2000" i="0" dirty="0">
                <a:effectLst/>
              </a:rPr>
              <a:t>estetico, la </a:t>
            </a:r>
            <a:r>
              <a:rPr lang="it-IT" sz="2000" i="0" dirty="0" err="1">
                <a:effectLst/>
              </a:rPr>
              <a:t>Begeisterung</a:t>
            </a:r>
            <a:r>
              <a:rPr lang="it-IT" sz="2000" i="0" dirty="0">
                <a:effectLst/>
              </a:rPr>
              <a:t>, </a:t>
            </a:r>
            <a:r>
              <a:rPr lang="it-IT" sz="2000" b="1" i="0" dirty="0">
                <a:effectLst/>
              </a:rPr>
              <a:t>l’intuizione, nella teoria</a:t>
            </a:r>
            <a:r>
              <a:rPr lang="it-IT" sz="2000" i="0" dirty="0">
                <a:effectLst/>
              </a:rPr>
              <a:t>: con l’entusiasmo l’uomo-artista </a:t>
            </a:r>
            <a:r>
              <a:rPr lang="it-IT" sz="2000" b="1" i="0" dirty="0">
                <a:effectLst/>
              </a:rPr>
              <a:t>coglie l’armonia, la bellezza, il tutto, Dio, </a:t>
            </a:r>
            <a:r>
              <a:rPr lang="it-IT" sz="2000" b="1" i="0" dirty="0" err="1">
                <a:effectLst/>
              </a:rPr>
              <a:t>inﬁne</a:t>
            </a:r>
            <a:r>
              <a:rPr lang="it-IT" sz="2000" b="1" i="0" dirty="0">
                <a:effectLst/>
              </a:rPr>
              <a:t>, l’assoluto</a:t>
            </a:r>
            <a:r>
              <a:rPr lang="it-IT" sz="2000" i="0" dirty="0">
                <a:effectLst/>
              </a:rPr>
              <a:t>; e il panteismo estetico di </a:t>
            </a:r>
            <a:r>
              <a:rPr lang="it-IT" sz="2000" i="0" dirty="0" err="1">
                <a:effectLst/>
              </a:rPr>
              <a:t>Hölderlin</a:t>
            </a:r>
            <a:r>
              <a:rPr lang="it-IT" sz="2000" i="0" dirty="0">
                <a:effectLst/>
              </a:rPr>
              <a:t> evita così l’agnosticismo che minaccia il panteismo goethiano, senza cadere, peraltro, nell’egoismo teorico e pratico dei romantici estremi.»</a:t>
            </a:r>
            <a:r>
              <a:rPr lang="it-IT" sz="2000" dirty="0"/>
              <a:t> </a:t>
            </a:r>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07976" y="266431"/>
            <a:ext cx="5540188" cy="1384995"/>
          </a:xfrm>
          <a:prstGeom prst="rect">
            <a:avLst/>
          </a:prstGeom>
          <a:noFill/>
        </p:spPr>
        <p:txBody>
          <a:bodyPr wrap="square">
            <a:spAutoFit/>
          </a:bodyPr>
          <a:lstStyle/>
          <a:p>
            <a:pPr algn="r"/>
            <a:r>
              <a:rPr lang="it-IT" sz="2800" b="1" i="0" dirty="0">
                <a:solidFill>
                  <a:srgbClr val="FF0000"/>
                </a:solidFill>
                <a:effectLst/>
              </a:rPr>
              <a:t>L’importanza per Hegel del romanzo filosofico di </a:t>
            </a:r>
            <a:r>
              <a:rPr lang="it-IT" sz="2800" b="1" i="0" dirty="0" err="1">
                <a:solidFill>
                  <a:srgbClr val="FF0000"/>
                </a:solidFill>
                <a:effectLst/>
              </a:rPr>
              <a:t>Hölderlin</a:t>
            </a:r>
            <a:r>
              <a:rPr lang="it-IT" sz="2800" b="1" i="0" dirty="0">
                <a:solidFill>
                  <a:srgbClr val="FF0000"/>
                </a:solidFill>
                <a:effectLst/>
              </a:rPr>
              <a:t>, </a:t>
            </a:r>
            <a:r>
              <a:rPr lang="it-IT" sz="2800" b="1" i="1" dirty="0" err="1">
                <a:solidFill>
                  <a:srgbClr val="FF0000"/>
                </a:solidFill>
                <a:effectLst/>
              </a:rPr>
              <a:t>Iperion</a:t>
            </a:r>
            <a:r>
              <a:rPr lang="it-IT" sz="2800" b="1" i="0" dirty="0">
                <a:solidFill>
                  <a:srgbClr val="FF0000"/>
                </a:solidFill>
                <a:effectLst/>
              </a:rPr>
              <a:t>, </a:t>
            </a:r>
          </a:p>
          <a:p>
            <a:pPr algn="r"/>
            <a:r>
              <a:rPr lang="it-IT" sz="2800" b="1" i="0" dirty="0">
                <a:solidFill>
                  <a:srgbClr val="FF0000"/>
                </a:solidFill>
                <a:effectLst/>
              </a:rPr>
              <a:t>nella valutazione di</a:t>
            </a:r>
            <a:r>
              <a:rPr lang="it-IT" sz="2800" b="1" dirty="0">
                <a:solidFill>
                  <a:srgbClr val="FF0000"/>
                </a:solidFill>
              </a:rPr>
              <a:t> </a:t>
            </a:r>
            <a:r>
              <a:rPr lang="it-IT" sz="2800" b="1" i="0" dirty="0">
                <a:solidFill>
                  <a:srgbClr val="FF0000"/>
                </a:solidFill>
                <a:effectLst/>
              </a:rPr>
              <a:t>della Volpe</a:t>
            </a:r>
            <a:endParaRPr lang="it-IT" sz="2800" b="1" dirty="0">
              <a:solidFill>
                <a:srgbClr val="FF0000"/>
              </a:solidFill>
            </a:endParaRPr>
          </a:p>
        </p:txBody>
      </p:sp>
      <p:pic>
        <p:nvPicPr>
          <p:cNvPr id="4" name="Immagine 3">
            <a:extLst>
              <a:ext uri="{FF2B5EF4-FFF2-40B4-BE49-F238E27FC236}">
                <a16:creationId xmlns:a16="http://schemas.microsoft.com/office/drawing/2014/main" id="{7840805C-E0E1-0DA0-074A-70C1F228C7C3}"/>
              </a:ext>
            </a:extLst>
          </p:cNvPr>
          <p:cNvPicPr>
            <a:picLocks noChangeAspect="1"/>
          </p:cNvPicPr>
          <p:nvPr/>
        </p:nvPicPr>
        <p:blipFill>
          <a:blip r:embed="rId3"/>
          <a:stretch>
            <a:fillRect/>
          </a:stretch>
        </p:blipFill>
        <p:spPr>
          <a:xfrm>
            <a:off x="489532" y="0"/>
            <a:ext cx="1084729" cy="1937016"/>
          </a:xfrm>
          <a:prstGeom prst="rect">
            <a:avLst/>
          </a:prstGeom>
        </p:spPr>
      </p:pic>
      <p:sp>
        <p:nvSpPr>
          <p:cNvPr id="2" name="CasellaDiTesto 1">
            <a:extLst>
              <a:ext uri="{FF2B5EF4-FFF2-40B4-BE49-F238E27FC236}">
                <a16:creationId xmlns:a16="http://schemas.microsoft.com/office/drawing/2014/main" id="{7BA55DC3-4056-853D-18F0-BC56F7A5B362}"/>
              </a:ext>
            </a:extLst>
          </p:cNvPr>
          <p:cNvSpPr txBox="1"/>
          <p:nvPr/>
        </p:nvSpPr>
        <p:spPr>
          <a:xfrm>
            <a:off x="8880786" y="6581001"/>
            <a:ext cx="263214" cy="276999"/>
          </a:xfrm>
          <a:prstGeom prst="rect">
            <a:avLst/>
          </a:prstGeom>
          <a:noFill/>
        </p:spPr>
        <p:txBody>
          <a:bodyPr wrap="none" rtlCol="0">
            <a:spAutoFit/>
          </a:bodyPr>
          <a:lstStyle/>
          <a:p>
            <a:r>
              <a:rPr lang="it-IT" sz="1200" dirty="0"/>
              <a:t>6</a:t>
            </a:r>
          </a:p>
        </p:txBody>
      </p:sp>
    </p:spTree>
    <p:extLst>
      <p:ext uri="{BB962C8B-B14F-4D97-AF65-F5344CB8AC3E}">
        <p14:creationId xmlns:p14="http://schemas.microsoft.com/office/powerpoint/2010/main" val="24431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8" name="CasellaDiTesto 7">
            <a:extLst>
              <a:ext uri="{FF2B5EF4-FFF2-40B4-BE49-F238E27FC236}">
                <a16:creationId xmlns:a16="http://schemas.microsoft.com/office/drawing/2014/main" id="{795D0EF9-B5F1-2D31-5F86-F1F1661824FA}"/>
              </a:ext>
            </a:extLst>
          </p:cNvPr>
          <p:cNvSpPr txBox="1"/>
          <p:nvPr/>
        </p:nvSpPr>
        <p:spPr>
          <a:xfrm>
            <a:off x="242045" y="1359408"/>
            <a:ext cx="8803341" cy="707886"/>
          </a:xfrm>
          <a:prstGeom prst="rect">
            <a:avLst/>
          </a:prstGeom>
          <a:noFill/>
        </p:spPr>
        <p:txBody>
          <a:bodyPr wrap="square">
            <a:spAutoFit/>
          </a:bodyPr>
          <a:lstStyle/>
          <a:p>
            <a:r>
              <a:rPr lang="it-IT" sz="2000" dirty="0">
                <a:latin typeface="Times New Roman" panose="02020603050405020304" pitchFamily="18" charset="0"/>
                <a:cs typeface="Times New Roman" panose="02020603050405020304" pitchFamily="18" charset="0"/>
              </a:rPr>
              <a:t>In questo abbozzo il rapporto tra Dio, Gesù e l’uomo viene concepito nel senso dell’immanenza, per cui per della Volpe</a:t>
            </a:r>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07976" y="266431"/>
            <a:ext cx="5540188" cy="954107"/>
          </a:xfrm>
          <a:prstGeom prst="rect">
            <a:avLst/>
          </a:prstGeom>
          <a:noFill/>
        </p:spPr>
        <p:txBody>
          <a:bodyPr wrap="square">
            <a:spAutoFit/>
          </a:bodyPr>
          <a:lstStyle/>
          <a:p>
            <a:pPr algn="r"/>
            <a:r>
              <a:rPr lang="it-IT" sz="2800" b="1" i="0" dirty="0">
                <a:solidFill>
                  <a:srgbClr val="FF0000"/>
                </a:solidFill>
                <a:effectLst/>
              </a:rPr>
              <a:t>Il </a:t>
            </a:r>
            <a:r>
              <a:rPr lang="it-IT" sz="2800" b="1" i="0" dirty="0" err="1">
                <a:solidFill>
                  <a:srgbClr val="FF0000"/>
                </a:solidFill>
                <a:effectLst/>
              </a:rPr>
              <a:t>Grundkonzept</a:t>
            </a:r>
            <a:r>
              <a:rPr lang="it-IT" sz="2800" b="1" i="0" dirty="0">
                <a:solidFill>
                  <a:srgbClr val="FF0000"/>
                </a:solidFill>
                <a:effectLst/>
              </a:rPr>
              <a:t>: l’influenza di Eckhart e il panteismo </a:t>
            </a:r>
            <a:endParaRPr lang="it-IT" sz="2800" b="1" dirty="0">
              <a:solidFill>
                <a:srgbClr val="FF0000"/>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645459" y="2157628"/>
            <a:ext cx="8399929" cy="1631216"/>
          </a:xfrm>
          <a:prstGeom prst="rect">
            <a:avLst/>
          </a:prstGeom>
          <a:noFill/>
        </p:spPr>
        <p:txBody>
          <a:bodyPr wrap="square">
            <a:spAutoFit/>
          </a:bodyPr>
          <a:lstStyle/>
          <a:p>
            <a:r>
              <a:rPr lang="it-IT" sz="2000" dirty="0"/>
              <a:t>«non sono aspetti separati, sostanze semplicemente distinte e solo unibili in un astratto concetto, ma sono, appunto, come la vigna e i suoi rami: una stessa vita vivente, quella della divinità, che è </a:t>
            </a:r>
            <a:r>
              <a:rPr lang="it-IT" sz="2000" b="1" dirty="0"/>
              <a:t>amore</a:t>
            </a:r>
            <a:r>
              <a:rPr lang="it-IT" sz="2000" dirty="0"/>
              <a:t>, è in tutto. </a:t>
            </a:r>
            <a:r>
              <a:rPr lang="it-IT" sz="2000" b="1" dirty="0"/>
              <a:t>Cosi Dio è l’amore</a:t>
            </a:r>
            <a:r>
              <a:rPr lang="it-IT" sz="2000" dirty="0"/>
              <a:t>, </a:t>
            </a:r>
            <a:r>
              <a:rPr lang="it-IT" sz="2000" b="1" dirty="0"/>
              <a:t>l’amore è Dio</a:t>
            </a:r>
            <a:r>
              <a:rPr lang="it-IT" sz="2000" dirty="0"/>
              <a:t>, non vi è altro Dio che l’amore. Solo chi non ama non ha niente di Dio in sé, ma possiede soltanto l’astratta idea del divino, lo ha fuori di sé.» </a:t>
            </a:r>
          </a:p>
        </p:txBody>
      </p:sp>
      <p:sp>
        <p:nvSpPr>
          <p:cNvPr id="3" name="CasellaDiTesto 2">
            <a:extLst>
              <a:ext uri="{FF2B5EF4-FFF2-40B4-BE49-F238E27FC236}">
                <a16:creationId xmlns:a16="http://schemas.microsoft.com/office/drawing/2014/main" id="{7950B418-794C-3216-DEE2-06AF66B94F6D}"/>
              </a:ext>
            </a:extLst>
          </p:cNvPr>
          <p:cNvSpPr txBox="1"/>
          <p:nvPr/>
        </p:nvSpPr>
        <p:spPr>
          <a:xfrm>
            <a:off x="242045" y="3866767"/>
            <a:ext cx="8803341" cy="400110"/>
          </a:xfrm>
          <a:prstGeom prst="rect">
            <a:avLst/>
          </a:prstGeom>
          <a:noFill/>
        </p:spPr>
        <p:txBody>
          <a:bodyPr wrap="square">
            <a:spAutoFit/>
          </a:bodyPr>
          <a:lstStyle/>
          <a:p>
            <a:r>
              <a:rPr lang="it-IT" sz="2000" dirty="0">
                <a:latin typeface="Times New Roman" panose="02020603050405020304" pitchFamily="18" charset="0"/>
                <a:cs typeface="Times New Roman" panose="02020603050405020304" pitchFamily="18" charset="0"/>
              </a:rPr>
              <a:t>La moralità di Cristo è intesa da Hegel come</a:t>
            </a:r>
          </a:p>
        </p:txBody>
      </p:sp>
      <p:sp>
        <p:nvSpPr>
          <p:cNvPr id="6" name="CasellaDiTesto 5">
            <a:extLst>
              <a:ext uri="{FF2B5EF4-FFF2-40B4-BE49-F238E27FC236}">
                <a16:creationId xmlns:a16="http://schemas.microsoft.com/office/drawing/2014/main" id="{595EC730-E146-1341-4D2A-3CB1064EFC05}"/>
              </a:ext>
            </a:extLst>
          </p:cNvPr>
          <p:cNvSpPr txBox="1"/>
          <p:nvPr/>
        </p:nvSpPr>
        <p:spPr>
          <a:xfrm>
            <a:off x="645459" y="4344800"/>
            <a:ext cx="8399928" cy="2246769"/>
          </a:xfrm>
          <a:prstGeom prst="rect">
            <a:avLst/>
          </a:prstGeom>
          <a:noFill/>
        </p:spPr>
        <p:txBody>
          <a:bodyPr wrap="square">
            <a:spAutoFit/>
          </a:bodyPr>
          <a:lstStyle/>
          <a:p>
            <a:r>
              <a:rPr lang="it-IT" sz="2000" dirty="0"/>
              <a:t>«elevazione […] del particolare all’universale, annullamento (</a:t>
            </a:r>
            <a:r>
              <a:rPr lang="it-IT" sz="2000" i="1" dirty="0" err="1"/>
              <a:t>Aufhebung</a:t>
            </a:r>
            <a:r>
              <a:rPr lang="it-IT" sz="2000" dirty="0"/>
              <a:t>) di ambo gli opposti […], mediante la loro unione armonica […], ben diversa dall’astratta unità intellettuale […] di Kant. […] [In tal modo] è già accennato che la coscienza etica – sempre più consapevole della sua infinità – è spinta, per una irrequietezza intima, oscuramente dialettica, a progredire fino alla </a:t>
            </a:r>
            <a:r>
              <a:rPr lang="it-IT" sz="2000" b="1" dirty="0"/>
              <a:t>conciliazione suprema</a:t>
            </a:r>
            <a:r>
              <a:rPr lang="it-IT" sz="2000" dirty="0"/>
              <a:t>, cioè alla coscienza dell’assoluto in cui si attua l’armonia del singolo, dell’accidentale, con l’universale e il necessario.»</a:t>
            </a:r>
          </a:p>
        </p:txBody>
      </p:sp>
      <p:sp>
        <p:nvSpPr>
          <p:cNvPr id="4" name="CasellaDiTesto 3">
            <a:extLst>
              <a:ext uri="{FF2B5EF4-FFF2-40B4-BE49-F238E27FC236}">
                <a16:creationId xmlns:a16="http://schemas.microsoft.com/office/drawing/2014/main" id="{37863AAE-8D83-E091-253A-B6AB34BB44CD}"/>
              </a:ext>
            </a:extLst>
          </p:cNvPr>
          <p:cNvSpPr txBox="1"/>
          <p:nvPr/>
        </p:nvSpPr>
        <p:spPr>
          <a:xfrm>
            <a:off x="8898892" y="6581001"/>
            <a:ext cx="263214" cy="276999"/>
          </a:xfrm>
          <a:prstGeom prst="rect">
            <a:avLst/>
          </a:prstGeom>
          <a:noFill/>
        </p:spPr>
        <p:txBody>
          <a:bodyPr wrap="none" rtlCol="0">
            <a:spAutoFit/>
          </a:bodyPr>
          <a:lstStyle/>
          <a:p>
            <a:r>
              <a:rPr lang="it-IT" sz="1200" dirty="0"/>
              <a:t>7</a:t>
            </a:r>
          </a:p>
        </p:txBody>
      </p:sp>
    </p:spTree>
    <p:extLst>
      <p:ext uri="{BB962C8B-B14F-4D97-AF65-F5344CB8AC3E}">
        <p14:creationId xmlns:p14="http://schemas.microsoft.com/office/powerpoint/2010/main" val="4045919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1000"/>
                                        <p:tgtEl>
                                          <p:spTgt spid="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07976" y="266431"/>
            <a:ext cx="5540188" cy="954107"/>
          </a:xfrm>
          <a:prstGeom prst="rect">
            <a:avLst/>
          </a:prstGeom>
          <a:noFill/>
        </p:spPr>
        <p:txBody>
          <a:bodyPr wrap="square">
            <a:spAutoFit/>
          </a:bodyPr>
          <a:lstStyle/>
          <a:p>
            <a:pPr algn="r"/>
            <a:r>
              <a:rPr lang="it-IT" sz="2800" b="1" i="0" dirty="0">
                <a:solidFill>
                  <a:srgbClr val="FF0000"/>
                </a:solidFill>
                <a:effectLst/>
              </a:rPr>
              <a:t>Il concetto di ‘vita’ e la totalità spirituale</a:t>
            </a:r>
            <a:endParaRPr lang="it-IT" sz="2800" b="1" dirty="0">
              <a:solidFill>
                <a:srgbClr val="FF0000"/>
              </a:solidFill>
            </a:endParaRP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636405" y="1803685"/>
            <a:ext cx="8399929" cy="3785652"/>
          </a:xfrm>
          <a:prstGeom prst="rect">
            <a:avLst/>
          </a:prstGeom>
          <a:noFill/>
        </p:spPr>
        <p:txBody>
          <a:bodyPr wrap="square">
            <a:spAutoFit/>
          </a:bodyPr>
          <a:lstStyle/>
          <a:p>
            <a:r>
              <a:rPr lang="it-IT" sz="2400" dirty="0"/>
              <a:t>«[Il concetto di vita indica] la totalità del reale, concepita </a:t>
            </a:r>
            <a:r>
              <a:rPr lang="it-IT" sz="2400" i="1" dirty="0"/>
              <a:t>in antitesi a ogni determinazione che di essa può dare la riflessione</a:t>
            </a:r>
            <a:r>
              <a:rPr lang="it-IT" sz="2400" dirty="0"/>
              <a:t>; in antitesi, quindi, ad ogni sua schematizzazione concettuale e trascendentale. […]. H. chiama </a:t>
            </a:r>
            <a:r>
              <a:rPr lang="it-IT" sz="2400" dirty="0" err="1"/>
              <a:t>Leben</a:t>
            </a:r>
            <a:r>
              <a:rPr lang="it-IT" sz="2400" dirty="0"/>
              <a:t> la totalità spirituale, concepita come immedesimazione organica di universale e particolare, sintesi armonica e concreta di entrambi […] Questa totalità spirituale è, </a:t>
            </a:r>
            <a:r>
              <a:rPr lang="it-IT" sz="2400" dirty="0" err="1"/>
              <a:t>inﬁne</a:t>
            </a:r>
            <a:r>
              <a:rPr lang="it-IT" sz="2400" dirty="0"/>
              <a:t>, </a:t>
            </a:r>
            <a:r>
              <a:rPr lang="it-IT" sz="2400" i="1" dirty="0"/>
              <a:t>una totalità di sentimento, non di ragione</a:t>
            </a:r>
            <a:r>
              <a:rPr lang="it-IT" sz="2400" dirty="0"/>
              <a:t>, o meglio la sua razionalità è lo stesso sentimento pieno e concreto che la costituisce: l’amore è, infatti, la legge del </a:t>
            </a:r>
            <a:r>
              <a:rPr lang="it-IT" sz="2400" dirty="0" err="1"/>
              <a:t>Leben</a:t>
            </a:r>
            <a:r>
              <a:rPr lang="it-IT" sz="2400" dirty="0"/>
              <a:t> […]..» </a:t>
            </a:r>
          </a:p>
        </p:txBody>
      </p:sp>
      <p:sp>
        <p:nvSpPr>
          <p:cNvPr id="4" name="CasellaDiTesto 3">
            <a:extLst>
              <a:ext uri="{FF2B5EF4-FFF2-40B4-BE49-F238E27FC236}">
                <a16:creationId xmlns:a16="http://schemas.microsoft.com/office/drawing/2014/main" id="{8DE6A0A3-FF75-7CC7-843E-E9D527AB64D6}"/>
              </a:ext>
            </a:extLst>
          </p:cNvPr>
          <p:cNvSpPr txBox="1"/>
          <p:nvPr/>
        </p:nvSpPr>
        <p:spPr>
          <a:xfrm>
            <a:off x="8880786" y="6581001"/>
            <a:ext cx="263214" cy="276999"/>
          </a:xfrm>
          <a:prstGeom prst="rect">
            <a:avLst/>
          </a:prstGeom>
          <a:noFill/>
        </p:spPr>
        <p:txBody>
          <a:bodyPr wrap="none" rtlCol="0">
            <a:spAutoFit/>
          </a:bodyPr>
          <a:lstStyle/>
          <a:p>
            <a:r>
              <a:rPr lang="it-IT" sz="1200" dirty="0"/>
              <a:t>8</a:t>
            </a:r>
          </a:p>
        </p:txBody>
      </p:sp>
    </p:spTree>
    <p:extLst>
      <p:ext uri="{BB962C8B-B14F-4D97-AF65-F5344CB8AC3E}">
        <p14:creationId xmlns:p14="http://schemas.microsoft.com/office/powerpoint/2010/main" val="348363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13806AE-7D26-BDBB-6F57-163B6E3C1686}"/>
              </a:ext>
            </a:extLst>
          </p:cNvPr>
          <p:cNvSpPr txBox="1"/>
          <p:nvPr/>
        </p:nvSpPr>
        <p:spPr>
          <a:xfrm>
            <a:off x="5118847" y="1434353"/>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474AF412-EB92-743C-EBD5-6AB061C3B00D}"/>
              </a:ext>
            </a:extLst>
          </p:cNvPr>
          <p:cNvSpPr txBox="1"/>
          <p:nvPr/>
        </p:nvSpPr>
        <p:spPr>
          <a:xfrm>
            <a:off x="3307976" y="266431"/>
            <a:ext cx="5540188" cy="523220"/>
          </a:xfrm>
          <a:prstGeom prst="rect">
            <a:avLst/>
          </a:prstGeom>
          <a:noFill/>
        </p:spPr>
        <p:txBody>
          <a:bodyPr wrap="square">
            <a:spAutoFit/>
          </a:bodyPr>
          <a:lstStyle/>
          <a:p>
            <a:pPr algn="r"/>
            <a:r>
              <a:rPr lang="it-IT" sz="2800" b="1" dirty="0">
                <a:solidFill>
                  <a:srgbClr val="FF0000"/>
                </a:solidFill>
              </a:rPr>
              <a:t>Amore e vita</a:t>
            </a:r>
          </a:p>
        </p:txBody>
      </p:sp>
      <p:sp>
        <p:nvSpPr>
          <p:cNvPr id="2" name="CasellaDiTesto 1">
            <a:extLst>
              <a:ext uri="{FF2B5EF4-FFF2-40B4-BE49-F238E27FC236}">
                <a16:creationId xmlns:a16="http://schemas.microsoft.com/office/drawing/2014/main" id="{88FE9AC3-E1A5-ED92-C3B6-E96EDEE2201E}"/>
              </a:ext>
            </a:extLst>
          </p:cNvPr>
          <p:cNvSpPr txBox="1"/>
          <p:nvPr/>
        </p:nvSpPr>
        <p:spPr>
          <a:xfrm>
            <a:off x="372035" y="1217070"/>
            <a:ext cx="8399929" cy="5262979"/>
          </a:xfrm>
          <a:prstGeom prst="rect">
            <a:avLst/>
          </a:prstGeom>
          <a:noFill/>
        </p:spPr>
        <p:txBody>
          <a:bodyPr wrap="square">
            <a:spAutoFit/>
          </a:bodyPr>
          <a:lstStyle/>
          <a:p>
            <a:r>
              <a:rPr lang="it-IT" sz="2400" dirty="0"/>
              <a:t>qualche tratto essenziale della metafisica religiosa di H.: l’amore è additato come principio unificatore dell’uomo e di Dio, del particolare e dell’universale; e </a:t>
            </a:r>
            <a:r>
              <a:rPr lang="it-IT" sz="2400" b="1" dirty="0"/>
              <a:t>la religione di Gesù, in quanto religione dell’amore, rappresenta la consapevole unità dello spirito umano con quello divino</a:t>
            </a:r>
            <a:r>
              <a:rPr lang="it-IT" sz="2400" dirty="0"/>
              <a:t>: Gesù fu il primo che giunse a questa consapevolezza. Con ciò abbiamo anche, come si è detto, il primo germe della posteriore </a:t>
            </a:r>
            <a:r>
              <a:rPr lang="it-IT" sz="2400" i="1" dirty="0"/>
              <a:t>Filosofia della religione</a:t>
            </a:r>
            <a:r>
              <a:rPr lang="it-IT" sz="2400" dirty="0"/>
              <a:t>. Come ha notato il Dilthey, il </a:t>
            </a:r>
            <a:r>
              <a:rPr lang="it-IT" sz="2400" b="1" dirty="0"/>
              <a:t>dogma cristiano è fin d’ora inteso dallo H. come espressione simbolica dell’unità del divino e dell’umano</a:t>
            </a:r>
            <a:r>
              <a:rPr lang="it-IT" sz="2400" dirty="0"/>
              <a:t>, ed è già preparata quella </a:t>
            </a:r>
            <a:r>
              <a:rPr lang="it-IT" sz="2400" b="1" dirty="0"/>
              <a:t>interpretazione della trinità</a:t>
            </a:r>
            <a:r>
              <a:rPr lang="it-IT" sz="2400" dirty="0"/>
              <a:t>, nella quale l’assoluto è concepito come il processo in cui esso si distingue da se stesso e supera questa distinzione; e </a:t>
            </a:r>
            <a:r>
              <a:rPr lang="it-IT" sz="2400" b="1" dirty="0"/>
              <a:t>questo immanente rapporto in Dio vien definito ora come amore: eterno mistero per i sensi e per l’intelletto</a:t>
            </a:r>
            <a:r>
              <a:rPr lang="it-IT" sz="2400" dirty="0"/>
              <a:t>.» </a:t>
            </a:r>
          </a:p>
        </p:txBody>
      </p:sp>
      <p:sp>
        <p:nvSpPr>
          <p:cNvPr id="3" name="CasellaDiTesto 2">
            <a:extLst>
              <a:ext uri="{FF2B5EF4-FFF2-40B4-BE49-F238E27FC236}">
                <a16:creationId xmlns:a16="http://schemas.microsoft.com/office/drawing/2014/main" id="{858A8856-1568-9651-56FF-89C972F6EC1F}"/>
              </a:ext>
            </a:extLst>
          </p:cNvPr>
          <p:cNvSpPr txBox="1"/>
          <p:nvPr/>
        </p:nvSpPr>
        <p:spPr>
          <a:xfrm>
            <a:off x="8880786" y="6581001"/>
            <a:ext cx="263214" cy="276999"/>
          </a:xfrm>
          <a:prstGeom prst="rect">
            <a:avLst/>
          </a:prstGeom>
          <a:noFill/>
        </p:spPr>
        <p:txBody>
          <a:bodyPr wrap="none" rtlCol="0">
            <a:spAutoFit/>
          </a:bodyPr>
          <a:lstStyle/>
          <a:p>
            <a:r>
              <a:rPr lang="it-IT" sz="1200" dirty="0"/>
              <a:t>9</a:t>
            </a:r>
          </a:p>
        </p:txBody>
      </p:sp>
    </p:spTree>
    <p:extLst>
      <p:ext uri="{BB962C8B-B14F-4D97-AF65-F5344CB8AC3E}">
        <p14:creationId xmlns:p14="http://schemas.microsoft.com/office/powerpoint/2010/main" val="1101042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i Off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Wisp</Template>
  <TotalTime>8621</TotalTime>
  <Words>3589</Words>
  <Application>Microsoft Macintosh PowerPoint</Application>
  <PresentationFormat>Presentazione su schermo (4:3)</PresentationFormat>
  <Paragraphs>122</Paragraphs>
  <Slides>27</Slides>
  <Notes>27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27</vt:i4>
      </vt:variant>
    </vt:vector>
  </HeadingPairs>
  <TitlesOfParts>
    <vt:vector size="35" baseType="lpstr">
      <vt:lpstr>American Typewriter Condensed</vt:lpstr>
      <vt:lpstr>Arial</vt:lpstr>
      <vt:lpstr>Calibri</vt:lpstr>
      <vt:lpstr>Calibri Light</vt:lpstr>
      <vt:lpstr>Marker Felt Thin</vt:lpstr>
      <vt:lpstr>Times New Roman</vt:lpstr>
      <vt:lpstr>Verdana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di Catania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Galileo e l’epistemologia contemporanea</dc:title>
  <dc:creator>Francesco Coniglione</dc:creator>
  <cp:lastModifiedBy>Francesco Coniglione</cp:lastModifiedBy>
  <cp:revision>500</cp:revision>
  <cp:lastPrinted>2024-10-23T09:37:25Z</cp:lastPrinted>
  <dcterms:created xsi:type="dcterms:W3CDTF">2015-02-17T19:04:31Z</dcterms:created>
  <dcterms:modified xsi:type="dcterms:W3CDTF">2024-10-23T09:53:07Z</dcterms:modified>
</cp:coreProperties>
</file>